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75" r:id="rId5"/>
    <p:sldId id="276" r:id="rId6"/>
    <p:sldId id="266" r:id="rId7"/>
    <p:sldId id="267" r:id="rId8"/>
    <p:sldId id="278" r:id="rId9"/>
    <p:sldId id="279" r:id="rId10"/>
    <p:sldId id="280" r:id="rId11"/>
    <p:sldId id="274" r:id="rId12"/>
    <p:sldId id="268" r:id="rId13"/>
    <p:sldId id="258" r:id="rId14"/>
    <p:sldId id="270" r:id="rId15"/>
    <p:sldId id="264" r:id="rId16"/>
    <p:sldId id="271" r:id="rId17"/>
    <p:sldId id="282" r:id="rId18"/>
    <p:sldId id="277" r:id="rId19"/>
    <p:sldId id="265" r:id="rId20"/>
  </p:sldIdLst>
  <p:sldSz cx="9144000" cy="5143500" type="screen16x9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5A40"/>
    <a:srgbClr val="66663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31" autoAdjust="0"/>
    <p:restoredTop sz="86323" autoAdjust="0"/>
  </p:normalViewPr>
  <p:slideViewPr>
    <p:cSldViewPr>
      <p:cViewPr varScale="1">
        <p:scale>
          <a:sx n="85" d="100"/>
          <a:sy n="85" d="100"/>
        </p:scale>
        <p:origin x="-546" y="-5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258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письменных обращений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71</c:v>
                </c:pt>
                <c:pt idx="1">
                  <c:v>120</c:v>
                </c:pt>
                <c:pt idx="2">
                  <c:v>92</c:v>
                </c:pt>
                <c:pt idx="3">
                  <c:v>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725-4155-9E03-BDD0C19A5A5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Через администрацию Краснодарского края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30</c:v>
                </c:pt>
                <c:pt idx="1">
                  <c:v>52</c:v>
                </c:pt>
                <c:pt idx="2">
                  <c:v>54</c:v>
                </c:pt>
                <c:pt idx="3">
                  <c:v>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725-4155-9E03-BDD0C19A5A5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Обращения к Президенту РФ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12</c:v>
                </c:pt>
                <c:pt idx="1">
                  <c:v>6</c:v>
                </c:pt>
                <c:pt idx="2">
                  <c:v>9</c:v>
                </c:pt>
                <c:pt idx="3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725-4155-9E03-BDD0C19A5A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8676864"/>
        <c:axId val="62094656"/>
        <c:axId val="0"/>
      </c:bar3DChart>
      <c:catAx>
        <c:axId val="486768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62094656"/>
        <c:crosses val="autoZero"/>
        <c:auto val="1"/>
        <c:lblAlgn val="ctr"/>
        <c:lblOffset val="100"/>
        <c:noMultiLvlLbl val="0"/>
      </c:catAx>
      <c:valAx>
        <c:axId val="620946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86768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203385203062539"/>
          <c:y val="3.8965059055118108E-2"/>
          <c:w val="0.31342602004032649"/>
          <c:h val="0.8720698818897637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121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sideWall>
    <c:backWall>
      <c:thickness val="0"/>
    </c:backWall>
    <c:plotArea>
      <c:layout>
        <c:manualLayout>
          <c:layoutTarget val="inner"/>
          <c:xMode val="edge"/>
          <c:yMode val="edge"/>
          <c:x val="3.7430037444038354E-2"/>
          <c:y val="7.9441471961569823E-2"/>
          <c:w val="0.53921568627450978"/>
          <c:h val="0.8364779874213836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Принято граждан главой на личных приемах</c:v>
                </c:pt>
              </c:strCache>
            </c:strRef>
          </c:tx>
          <c:spPr>
            <a:solidFill>
              <a:srgbClr val="9999FF"/>
            </a:solidFill>
            <a:ln w="12674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1 кв</c:v>
                </c:pt>
                <c:pt idx="1">
                  <c:v>2 кв</c:v>
                </c:pt>
                <c:pt idx="2">
                  <c:v>3 кв</c:v>
                </c:pt>
                <c:pt idx="3">
                  <c:v>4 кв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23</c:v>
                </c:pt>
                <c:pt idx="1">
                  <c:v>0</c:v>
                </c:pt>
                <c:pt idx="2">
                  <c:v>19</c:v>
                </c:pt>
                <c:pt idx="3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EA9-4271-8C5C-9B90F238E6D9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Принято граждан заместителями главы</c:v>
                </c:pt>
              </c:strCache>
            </c:strRef>
          </c:tx>
          <c:spPr>
            <a:solidFill>
              <a:srgbClr val="FFFF00"/>
            </a:solidFill>
            <a:ln w="12674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1 кв</c:v>
                </c:pt>
                <c:pt idx="1">
                  <c:v>2 кв</c:v>
                </c:pt>
                <c:pt idx="2">
                  <c:v>3 кв</c:v>
                </c:pt>
                <c:pt idx="3">
                  <c:v>4 кв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14</c:v>
                </c:pt>
                <c:pt idx="1">
                  <c:v>4</c:v>
                </c:pt>
                <c:pt idx="2">
                  <c:v>27</c:v>
                </c:pt>
                <c:pt idx="3">
                  <c:v>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EA9-4271-8C5C-9B90F238E6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48611840"/>
        <c:axId val="48538176"/>
        <c:axId val="0"/>
      </c:bar3DChart>
      <c:catAx>
        <c:axId val="48611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6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73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853817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8538176"/>
        <c:scaling>
          <c:orientation val="minMax"/>
        </c:scaling>
        <c:delete val="0"/>
        <c:axPos val="l"/>
        <c:majorGridlines>
          <c:spPr>
            <a:ln w="3169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6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73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8611840"/>
        <c:crosses val="autoZero"/>
        <c:crossBetween val="between"/>
      </c:valAx>
      <c:spPr>
        <a:noFill/>
        <a:ln w="25348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/>
            </a:pPr>
            <a:endParaRPr lang="ru-RU"/>
          </a:p>
        </c:txPr>
      </c:legendEntry>
      <c:layout>
        <c:manualLayout>
          <c:xMode val="edge"/>
          <c:yMode val="edge"/>
          <c:x val="0.54460242450988405"/>
          <c:y val="0.17401639876299085"/>
          <c:w val="0.44843868474773979"/>
          <c:h val="0.647042861457098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73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50800" cap="rnd" cmpd="dbl">
              <a:solidFill>
                <a:srgbClr val="002060"/>
              </a:solidFill>
              <a:prstDash val="dash"/>
              <a:miter lim="800000"/>
            </a:ln>
          </c:spPr>
          <c:dPt>
            <c:idx val="2"/>
            <c:bubble3D val="0"/>
            <c:spPr>
              <a:solidFill>
                <a:srgbClr val="00B0F0"/>
              </a:solidFill>
              <a:ln w="50800" cap="rnd" cmpd="dbl">
                <a:solidFill>
                  <a:srgbClr val="002060"/>
                </a:solidFill>
                <a:prstDash val="dash"/>
                <a:miter lim="800000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E9C-4D8E-9CDD-CADAAFEEECCF}"/>
              </c:ext>
            </c:extLst>
          </c:dPt>
          <c:dPt>
            <c:idx val="3"/>
            <c:bubble3D val="0"/>
            <c:spPr>
              <a:solidFill>
                <a:srgbClr val="FFFF00"/>
              </a:solidFill>
              <a:ln w="50800" cap="rnd" cmpd="dbl">
                <a:solidFill>
                  <a:srgbClr val="002060"/>
                </a:solidFill>
                <a:prstDash val="dash"/>
                <a:miter lim="800000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E9C-4D8E-9CDD-CADAAFEEECCF}"/>
              </c:ext>
            </c:extLst>
          </c:dPt>
          <c:dLbls>
            <c:dLbl>
              <c:idx val="2"/>
              <c:layout>
                <c:manualLayout>
                  <c:x val="-7.5389326334208223E-2"/>
                  <c:y val="-0.18460316875731975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</a:t>
                    </a:r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17</a:t>
                    </a:r>
                    <a:endParaRPr 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E9C-4D8E-9CDD-CADAAFEEECCF}"/>
                </c:ext>
              </c:extLst>
            </c:dLbl>
            <c:dLbl>
              <c:idx val="3"/>
              <c:layout>
                <c:manualLayout>
                  <c:x val="7.0563879167881788E-2"/>
                  <c:y val="0.16069385620529894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68</a:t>
                    </a:r>
                    <a:endParaRPr 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E9C-4D8E-9CDD-CADAAFEEECC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2">
                  <c:v>Принято главой МО</c:v>
                </c:pt>
                <c:pt idx="3">
                  <c:v>Принято заместителями главы МО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2">
                  <c:v>117</c:v>
                </c:pt>
                <c:pt idx="3">
                  <c:v>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E9C-4D8E-9CDD-CADAAFEEEC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delete val="1"/>
      </c:legendEntry>
      <c:legendEntry>
        <c:idx val="1"/>
        <c:delete val="1"/>
      </c:legendEntry>
      <c:legendEntry>
        <c:idx val="2"/>
        <c:txPr>
          <a:bodyPr/>
          <a:lstStyle/>
          <a:p>
            <a:pPr>
              <a:defRPr b="1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b="1"/>
            </a:pPr>
            <a:endParaRPr lang="ru-RU"/>
          </a:p>
        </c:txPr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115702479338845E-2"/>
          <c:y val="9.7165991902834009E-2"/>
          <c:w val="0.64132231404958673"/>
          <c:h val="0.732793522267206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Шабельское с.п.</c:v>
                </c:pt>
              </c:strCache>
            </c:strRef>
          </c:tx>
          <c:spPr>
            <a:solidFill>
              <a:srgbClr val="9999FF"/>
            </a:solidFill>
            <a:ln w="12699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Sheet1!$A$2:$A$2</c:f>
              <c:strCache>
                <c:ptCount val="1"/>
                <c:pt idx="0">
                  <c:v>сельские поселения МО Щербиновский район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1BE-4642-970B-750754E6595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Глафировское с.п.</c:v>
                </c:pt>
              </c:strCache>
            </c:strRef>
          </c:tx>
          <c:spPr>
            <a:solidFill>
              <a:srgbClr val="993366"/>
            </a:solidFill>
            <a:ln w="12699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Sheet1!$A$2:$A$2</c:f>
              <c:strCache>
                <c:ptCount val="1"/>
                <c:pt idx="0">
                  <c:v>сельские поселения МО Щербиновский район</c:v>
                </c:pt>
              </c:strCache>
            </c:strRef>
          </c:cat>
          <c:val>
            <c:numRef>
              <c:f>Sheet1!$C$2:$C$2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1BE-4642-970B-750754E6595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Николаевское с.п.</c:v>
                </c:pt>
              </c:strCache>
            </c:strRef>
          </c:tx>
          <c:spPr>
            <a:solidFill>
              <a:srgbClr val="FFFFCC"/>
            </a:solidFill>
            <a:ln w="12699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Sheet1!$A$2:$A$2</c:f>
              <c:strCache>
                <c:ptCount val="1"/>
                <c:pt idx="0">
                  <c:v>сельские поселения МО Щербиновский район</c:v>
                </c:pt>
              </c:strCache>
            </c:strRef>
          </c:cat>
          <c:val>
            <c:numRef>
              <c:f>Sheet1!$D$2:$D$2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1BE-4642-970B-750754E6595B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Ейскоукрепленское с.п.</c:v>
                </c:pt>
              </c:strCache>
            </c:strRef>
          </c:tx>
          <c:spPr>
            <a:solidFill>
              <a:srgbClr val="660066"/>
            </a:solidFill>
            <a:ln w="12699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Sheet1!$A$2:$A$2</c:f>
              <c:strCache>
                <c:ptCount val="1"/>
                <c:pt idx="0">
                  <c:v>сельские поселения МО Щербиновский район</c:v>
                </c:pt>
              </c:strCache>
            </c:strRef>
          </c:cat>
          <c:val>
            <c:numRef>
              <c:f>Sheet1!$E$2:$E$2</c:f>
              <c:numCache>
                <c:formatCode>General</c:formatCode>
                <c:ptCount val="1"/>
                <c:pt idx="0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1BE-4642-970B-750754E6595B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Екатериновское с.п.</c:v>
                </c:pt>
              </c:strCache>
            </c:strRef>
          </c:tx>
          <c:spPr>
            <a:solidFill>
              <a:srgbClr val="FF8080"/>
            </a:solidFill>
            <a:ln w="12699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Sheet1!$A$2:$A$2</c:f>
              <c:strCache>
                <c:ptCount val="1"/>
                <c:pt idx="0">
                  <c:v>сельские поселения МО Щербиновский район</c:v>
                </c:pt>
              </c:strCache>
            </c:strRef>
          </c:cat>
          <c:val>
            <c:numRef>
              <c:f>Sheet1!$F$2:$F$2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1BE-4642-970B-750754E6595B}"/>
            </c:ext>
          </c:extLst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Щербиновское с.п.</c:v>
                </c:pt>
              </c:strCache>
            </c:strRef>
          </c:tx>
          <c:spPr>
            <a:solidFill>
              <a:srgbClr val="0066CC"/>
            </a:solidFill>
            <a:ln w="12699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Sheet1!$A$2:$A$2</c:f>
              <c:strCache>
                <c:ptCount val="1"/>
                <c:pt idx="0">
                  <c:v>сельские поселения МО Щербиновский район</c:v>
                </c:pt>
              </c:strCache>
            </c:strRef>
          </c:cat>
          <c:val>
            <c:numRef>
              <c:f>Sheet1!$G$2:$G$2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91BE-4642-970B-750754E659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9083904"/>
        <c:axId val="44331520"/>
      </c:barChart>
      <c:catAx>
        <c:axId val="490839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43315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4331520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9083904"/>
        <c:crosses val="autoZero"/>
        <c:crossBetween val="between"/>
      </c:valAx>
      <c:spPr>
        <a:solidFill>
          <a:srgbClr val="C0C0C0"/>
        </a:solidFill>
        <a:ln w="12699">
          <a:solidFill>
            <a:srgbClr val="808080"/>
          </a:solidFill>
          <a:prstDash val="solid"/>
        </a:ln>
      </c:spPr>
    </c:plotArea>
    <c:legend>
      <c:legendPos val="r"/>
      <c:legendEntry>
        <c:idx val="0"/>
        <c:txPr>
          <a:bodyPr/>
          <a:lstStyle/>
          <a:p>
            <a:pPr>
              <a:defRPr sz="1400"/>
            </a:pPr>
            <a:endParaRPr lang="ru-RU"/>
          </a:p>
        </c:txPr>
      </c:legendEntry>
      <c:layout>
        <c:manualLayout>
          <c:xMode val="edge"/>
          <c:yMode val="edge"/>
          <c:x val="0.74034105502456404"/>
          <c:y val="6.9707764224648583E-2"/>
          <c:w val="0.25965894497543596"/>
          <c:h val="0.93029223577535147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75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1.0267650332920783E-2"/>
          <c:w val="0.9526814093826973"/>
          <c:h val="0.9897323263287677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17E-4DD1-A60B-CAC861AD0738}"/>
              </c:ext>
            </c:extLst>
          </c:dPt>
          <c:dPt>
            <c:idx val="1"/>
            <c:invertIfNegative val="0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17E-4DD1-A60B-CAC861AD0738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17E-4DD1-A60B-CAC861AD0738}"/>
              </c:ext>
            </c:extLst>
          </c:dPt>
          <c:dPt>
            <c:idx val="3"/>
            <c:invertIfNegative val="0"/>
            <c:bubble3D val="0"/>
            <c:spPr>
              <a:solidFill>
                <a:srgbClr val="0070C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17E-4DD1-A60B-CAC861AD0738}"/>
              </c:ext>
            </c:extLst>
          </c:dPt>
          <c:dPt>
            <c:idx val="4"/>
            <c:invertIfNegative val="0"/>
            <c:bubble3D val="0"/>
            <c:spPr>
              <a:solidFill>
                <a:srgbClr val="7030A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17E-4DD1-A60B-CAC861AD0738}"/>
              </c:ext>
            </c:extLst>
          </c:dPt>
          <c:dPt>
            <c:idx val="5"/>
            <c:invertIfNegative val="0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17E-4DD1-A60B-CAC861AD0738}"/>
              </c:ext>
            </c:extLst>
          </c:dPt>
          <c:dPt>
            <c:idx val="6"/>
            <c:invertIfNegative val="0"/>
            <c:bubble3D val="0"/>
            <c:spPr>
              <a:solidFill>
                <a:schemeClr val="bg2">
                  <a:lumMod val="2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17E-4DD1-A60B-CAC861AD0738}"/>
              </c:ext>
            </c:extLst>
          </c:dPt>
          <c:dPt>
            <c:idx val="7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817E-4DD1-A60B-CAC861AD0738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817E-4DD1-A60B-CAC861AD0738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817E-4DD1-A60B-CAC861AD0738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817E-4DD1-A60B-CAC861AD0738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817E-4DD1-A60B-CAC861AD0738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817E-4DD1-A60B-CAC861AD0738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B-817E-4DD1-A60B-CAC861AD0738}"/>
              </c:ext>
            </c:extLst>
          </c:dPt>
          <c:dLbls>
            <c:dLbl>
              <c:idx val="0"/>
              <c:layout>
                <c:manualLayout>
                  <c:x val="0.19415500014275824"/>
                  <c:y val="-9.08412272923754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17E-4DD1-A60B-CAC861AD0738}"/>
                </c:ext>
              </c:extLst>
            </c:dLbl>
            <c:dLbl>
              <c:idx val="1"/>
              <c:layout>
                <c:manualLayout>
                  <c:x val="4.0866055533125042E-2"/>
                  <c:y val="-2.84466600485240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17E-4DD1-A60B-CAC861AD0738}"/>
                </c:ext>
              </c:extLst>
            </c:dLbl>
            <c:dLbl>
              <c:idx val="2"/>
              <c:layout>
                <c:manualLayout>
                  <c:x val="4.0866055533125042E-2"/>
                  <c:y val="-2.84466600485250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17E-4DD1-A60B-CAC861AD0738}"/>
                </c:ext>
              </c:extLst>
            </c:dLbl>
            <c:dLbl>
              <c:idx val="3"/>
              <c:layout>
                <c:manualLayout>
                  <c:x val="7.3181463449121631E-2"/>
                  <c:y val="-5.68922958885778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17E-4DD1-A60B-CAC861AD0738}"/>
                </c:ext>
              </c:extLst>
            </c:dLbl>
            <c:dLbl>
              <c:idx val="4"/>
              <c:layout>
                <c:manualLayout>
                  <c:x val="7.5347310501978904E-2"/>
                  <c:y val="-5.68922958885767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17E-4DD1-A60B-CAC861AD0738}"/>
                </c:ext>
              </c:extLst>
            </c:dLbl>
            <c:dLbl>
              <c:idx val="5"/>
              <c:layout>
                <c:manualLayout>
                  <c:x val="8.8305003745705352E-2"/>
                  <c:y val="-8.90053766581367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17E-4DD1-A60B-CAC861AD0738}"/>
                </c:ext>
              </c:extLst>
            </c:dLbl>
            <c:dLbl>
              <c:idx val="6"/>
              <c:layout>
                <c:manualLayout>
                  <c:x val="8.830500374570535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817E-4DD1-A60B-CAC861AD0738}"/>
                </c:ext>
              </c:extLst>
            </c:dLbl>
            <c:dLbl>
              <c:idx val="7"/>
              <c:layout>
                <c:manualLayout>
                  <c:x val="8.8259966907271017E-2"/>
                  <c:y val="-6.05616129354507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817E-4DD1-A60B-CAC861AD0738}"/>
                </c:ext>
              </c:extLst>
            </c:dLbl>
            <c:dLbl>
              <c:idx val="8"/>
              <c:layout>
                <c:manualLayout>
                  <c:x val="0.10336855157448788"/>
                  <c:y val="-2.6612681531652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817E-4DD1-A60B-CAC861AD0738}"/>
                </c:ext>
              </c:extLst>
            </c:dLbl>
            <c:dLbl>
              <c:idx val="9"/>
              <c:layout>
                <c:manualLayout>
                  <c:x val="0.1054439850498090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817E-4DD1-A60B-CAC861AD0738}"/>
                </c:ext>
              </c:extLst>
            </c:dLbl>
            <c:dLbl>
              <c:idx val="10"/>
              <c:layout>
                <c:manualLayout>
                  <c:x val="0.12468134312428536"/>
                  <c:y val="-6.05616129354518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817E-4DD1-A60B-CAC861AD0738}"/>
                </c:ext>
              </c:extLst>
            </c:dLbl>
            <c:dLbl>
              <c:idx val="11"/>
              <c:layout>
                <c:manualLayout>
                  <c:x val="0.12668896641645447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817E-4DD1-A60B-CAC861AD0738}"/>
                </c:ext>
              </c:extLst>
            </c:dLbl>
            <c:dLbl>
              <c:idx val="12"/>
              <c:layout>
                <c:manualLayout>
                  <c:x val="0.13316407413097597"/>
                  <c:y val="-2.8446147944288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817E-4DD1-A60B-CAC861AD0738}"/>
                </c:ext>
              </c:extLst>
            </c:dLbl>
            <c:dLbl>
              <c:idx val="13"/>
              <c:layout>
                <c:manualLayout>
                  <c:x val="0.25103193842631427"/>
                  <c:y val="2.47815993406196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817E-4DD1-A60B-CAC861AD0738}"/>
                </c:ext>
              </c:extLst>
            </c:dLbl>
            <c:dLbl>
              <c:idx val="14"/>
              <c:layout>
                <c:manualLayout>
                  <c:x val="0.46189084701886718"/>
                  <c:y val="-3.02796143569241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817E-4DD1-A60B-CAC861AD073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Лист1!$A$2:$A$16</c:f>
              <c:strCache>
                <c:ptCount val="15"/>
                <c:pt idx="0">
                  <c:v>Категория 15</c:v>
                </c:pt>
                <c:pt idx="1">
                  <c:v>Категория 14</c:v>
                </c:pt>
                <c:pt idx="2">
                  <c:v>Категория 13</c:v>
                </c:pt>
                <c:pt idx="3">
                  <c:v>Категория 12</c:v>
                </c:pt>
                <c:pt idx="4">
                  <c:v>Категория 11</c:v>
                </c:pt>
                <c:pt idx="5">
                  <c:v>Категория 10</c:v>
                </c:pt>
                <c:pt idx="6">
                  <c:v>Категория 9</c:v>
                </c:pt>
                <c:pt idx="7">
                  <c:v>Категория 8</c:v>
                </c:pt>
                <c:pt idx="8">
                  <c:v>Категория 7</c:v>
                </c:pt>
                <c:pt idx="9">
                  <c:v>Категория 6</c:v>
                </c:pt>
                <c:pt idx="10">
                  <c:v>Категория 5</c:v>
                </c:pt>
                <c:pt idx="11">
                  <c:v>Категория 4</c:v>
                </c:pt>
                <c:pt idx="12">
                  <c:v>Категория 3</c:v>
                </c:pt>
                <c:pt idx="13">
                  <c:v>Категория 2</c:v>
                </c:pt>
                <c:pt idx="14">
                  <c:v>Категория 1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10</c:v>
                </c:pt>
                <c:pt idx="1">
                  <c:v>1</c:v>
                </c:pt>
                <c:pt idx="2">
                  <c:v>1</c:v>
                </c:pt>
                <c:pt idx="3">
                  <c:v>3</c:v>
                </c:pt>
                <c:pt idx="4">
                  <c:v>3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5</c:v>
                </c:pt>
                <c:pt idx="9">
                  <c:v>5</c:v>
                </c:pt>
                <c:pt idx="10">
                  <c:v>6</c:v>
                </c:pt>
                <c:pt idx="11">
                  <c:v>6</c:v>
                </c:pt>
                <c:pt idx="12">
                  <c:v>7</c:v>
                </c:pt>
                <c:pt idx="13">
                  <c:v>14</c:v>
                </c:pt>
                <c:pt idx="14">
                  <c:v>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D-817E-4DD1-A60B-CAC861AD07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9084416"/>
        <c:axId val="44333824"/>
      </c:barChart>
      <c:catAx>
        <c:axId val="49084416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44333824"/>
        <c:crosses val="autoZero"/>
        <c:auto val="1"/>
        <c:lblAlgn val="ctr"/>
        <c:lblOffset val="100"/>
        <c:noMultiLvlLbl val="0"/>
      </c:catAx>
      <c:valAx>
        <c:axId val="443338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90844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330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152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38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185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225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524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568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603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889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809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281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86327-9CED-4A96-AE9A-BD88999B0F08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99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taradm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29.png"/><Relationship Id="rId5" Type="http://schemas.openxmlformats.org/officeDocument/2006/relationships/image" Target="../media/image23.jpeg"/><Relationship Id="rId10" Type="http://schemas.openxmlformats.org/officeDocument/2006/relationships/image" Target="../media/image28.gif"/><Relationship Id="rId4" Type="http://schemas.openxmlformats.org/officeDocument/2006/relationships/image" Target="../media/image22.png"/><Relationship Id="rId9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-9470"/>
            <a:ext cx="3779581" cy="5143500"/>
          </a:xfrm>
          <a:prstGeom prst="rect">
            <a:avLst/>
          </a:prstGeom>
          <a:ln>
            <a:noFill/>
          </a:ln>
        </p:spPr>
      </p:pic>
      <p:pic>
        <p:nvPicPr>
          <p:cNvPr id="1028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644" y="267494"/>
            <a:ext cx="2166938" cy="255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76351" y="2456374"/>
            <a:ext cx="438774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495A40"/>
                </a:solidFill>
              </a:rPr>
              <a:t>ОБЗОР</a:t>
            </a:r>
            <a:r>
              <a:rPr lang="ru-RU" dirty="0" smtClean="0">
                <a:solidFill>
                  <a:srgbClr val="495A40"/>
                </a:solidFill>
              </a:rPr>
              <a:t> </a:t>
            </a:r>
          </a:p>
          <a:p>
            <a:pPr algn="ctr"/>
            <a:r>
              <a:rPr lang="ru-RU" sz="2400" u="sng" dirty="0" smtClean="0">
                <a:solidFill>
                  <a:srgbClr val="495A40"/>
                </a:solidFill>
              </a:rPr>
              <a:t>ОБРАЩЕНИЙ ГРАЖДАН</a:t>
            </a:r>
          </a:p>
          <a:p>
            <a:pPr algn="ctr"/>
            <a:r>
              <a:rPr lang="ru-RU" sz="2400" u="sng" dirty="0">
                <a:solidFill>
                  <a:srgbClr val="495A40"/>
                </a:solidFill>
              </a:rPr>
              <a:t>п</a:t>
            </a:r>
            <a:r>
              <a:rPr lang="ru-RU" sz="2400" u="sng" dirty="0" smtClean="0">
                <a:solidFill>
                  <a:srgbClr val="495A40"/>
                </a:solidFill>
              </a:rPr>
              <a:t>оступивших в администрацию </a:t>
            </a:r>
          </a:p>
          <a:p>
            <a:pPr algn="ctr"/>
            <a:r>
              <a:rPr lang="ru-RU" sz="2400" u="sng" dirty="0" smtClean="0">
                <a:solidFill>
                  <a:srgbClr val="495A40"/>
                </a:solidFill>
              </a:rPr>
              <a:t>муниципального образования </a:t>
            </a:r>
          </a:p>
          <a:p>
            <a:pPr algn="ctr"/>
            <a:r>
              <a:rPr lang="ru-RU" sz="2400" u="sng" dirty="0" smtClean="0">
                <a:solidFill>
                  <a:srgbClr val="495A40"/>
                </a:solidFill>
              </a:rPr>
              <a:t>Щербиновский район </a:t>
            </a:r>
          </a:p>
          <a:p>
            <a:pPr algn="ctr"/>
            <a:r>
              <a:rPr lang="ru-RU" sz="2400" u="sng" dirty="0" smtClean="0">
                <a:solidFill>
                  <a:srgbClr val="495A40"/>
                </a:solidFill>
              </a:rPr>
              <a:t>в 2020 году</a:t>
            </a:r>
            <a:endParaRPr lang="ru-RU" sz="2400" u="sng" dirty="0">
              <a:solidFill>
                <a:srgbClr val="495A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17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01193" y="-92546"/>
            <a:ext cx="8229600" cy="85725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Работа информационной системы «Помощь»</a:t>
            </a:r>
            <a:endParaRPr lang="ru-RU" sz="2400" b="1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555526"/>
            <a:ext cx="1152128" cy="1418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36233" y="1203598"/>
            <a:ext cx="9108504" cy="3579862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 smtClean="0"/>
          </a:p>
          <a:p>
            <a:endParaRPr lang="ru-RU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ru-RU" dirty="0" smtClean="0"/>
          </a:p>
          <a:p>
            <a:endParaRPr lang="ru-RU" sz="4300" dirty="0" smtClean="0"/>
          </a:p>
          <a:p>
            <a:endParaRPr lang="ru-RU" sz="4300" dirty="0" smtClean="0"/>
          </a:p>
          <a:p>
            <a:pPr marL="0" indent="0">
              <a:buNone/>
            </a:pPr>
            <a:r>
              <a:rPr lang="ru-RU" sz="6400" dirty="0" smtClean="0"/>
              <a:t>	За помощью обратились 194 нуждающихся граждан. </a:t>
            </a:r>
          </a:p>
          <a:p>
            <a:pPr algn="just"/>
            <a:r>
              <a:rPr lang="ru-RU" sz="6400" dirty="0" smtClean="0">
                <a:solidFill>
                  <a:prstClr val="black"/>
                </a:solidFill>
                <a:cs typeface="Times New Roman" pitchFamily="18" charset="0"/>
              </a:rPr>
              <a:t>	Из них: 32 гражданам оказана помощь силами муниципального образования (приобретение и доставка продуктовых наборов); помощь гражданам оказана сотрудниками администрации муниципального образования Щербиновский район, депутатами Совета муниципального образования Щербиновский район, СПК (колхозом) «Знамя Ленина», предпринимателями, волонтерами.</a:t>
            </a:r>
          </a:p>
          <a:p>
            <a:pPr algn="just"/>
            <a:r>
              <a:rPr lang="ru-RU" sz="6400" dirty="0" smtClean="0">
                <a:solidFill>
                  <a:prstClr val="black"/>
                </a:solidFill>
                <a:cs typeface="Times New Roman" pitchFamily="18" charset="0"/>
              </a:rPr>
              <a:t>	147 семей получили выплаты из Благотворительного фонда помощи детям «Край добра».	В результате проведения </a:t>
            </a:r>
            <a:r>
              <a:rPr lang="ru-RU" sz="6400" dirty="0" err="1" smtClean="0">
                <a:solidFill>
                  <a:prstClr val="black"/>
                </a:solidFill>
                <a:cs typeface="Times New Roman" pitchFamily="18" charset="0"/>
              </a:rPr>
              <a:t>обзвона</a:t>
            </a:r>
            <a:r>
              <a:rPr lang="ru-RU" sz="6400" dirty="0" smtClean="0">
                <a:solidFill>
                  <a:prstClr val="black"/>
                </a:solidFill>
                <a:cs typeface="Times New Roman" pitchFamily="18" charset="0"/>
              </a:rPr>
              <a:t> граждан по поручению главы администрации (губернатора) Краснодарского края помощь получили 14 человек (доставка продуктовых наборов, оказание помощи с передвижением по району, оказание продуктовой помощи).</a:t>
            </a:r>
          </a:p>
          <a:p>
            <a:pPr algn="just"/>
            <a:r>
              <a:rPr lang="ru-RU" sz="6400" dirty="0" smtClean="0">
                <a:solidFill>
                  <a:prstClr val="black"/>
                </a:solidFill>
                <a:cs typeface="Times New Roman" pitchFamily="18" charset="0"/>
              </a:rPr>
              <a:t>	Вместе с тем волонтерами отдела по делам молодежи администрации муниципального образования Щербиновский район было доставлено 20 продуктовых наборов (помощь оказана федерацией футбола муниципального образования Щербиновский район и Советом молодых депутатов), </a:t>
            </a:r>
          </a:p>
          <a:p>
            <a:r>
              <a:rPr lang="ru-RU" sz="6400" dirty="0" smtClean="0"/>
              <a:t>287 продуктовых наборов доставлено в рамках Всероссийского проекта «#Мы Вместе»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pic>
        <p:nvPicPr>
          <p:cNvPr id="7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2" y="-457"/>
            <a:ext cx="1172862" cy="138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4806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425" y="2211710"/>
            <a:ext cx="84969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Информация </a:t>
            </a:r>
            <a:r>
              <a:rPr lang="ru-RU" dirty="0"/>
              <a:t>о приемах граждан, примеры работы администрации муниципального образования Щербиновский район с обращениями граждан, с населением публикуется в местной районной газете «Щербиновский курьер», на официальном сайте администрации муниципального образования Щербиновский район </a:t>
            </a:r>
            <a:r>
              <a:rPr lang="en-US" u="sng" dirty="0">
                <a:hlinkClick r:id="rId2"/>
              </a:rPr>
              <a:t>www</a:t>
            </a:r>
            <a:r>
              <a:rPr lang="ru-RU" u="sng" dirty="0">
                <a:hlinkClick r:id="rId2"/>
              </a:rPr>
              <a:t>.staradm.ru</a:t>
            </a:r>
            <a:r>
              <a:rPr lang="ru-RU" dirty="0"/>
              <a:t>, в </a:t>
            </a:r>
            <a:r>
              <a:rPr lang="ru-RU" dirty="0" smtClean="0"/>
              <a:t>социальных сетях: </a:t>
            </a:r>
            <a:r>
              <a:rPr lang="ru-RU" dirty="0"/>
              <a:t>одноклассники в группе «Администрация Щербиновского района», </a:t>
            </a:r>
            <a:r>
              <a:rPr lang="en-US" dirty="0" err="1" smtClean="0"/>
              <a:t>facebook</a:t>
            </a:r>
            <a:r>
              <a:rPr lang="ru-RU" dirty="0" smtClean="0"/>
              <a:t> </a:t>
            </a:r>
            <a:r>
              <a:rPr lang="ru-RU" dirty="0"/>
              <a:t>в профиле </a:t>
            </a:r>
            <a:r>
              <a:rPr lang="ru-RU" dirty="0" smtClean="0"/>
              <a:t>Алексей Беликов, а </a:t>
            </a:r>
            <a:r>
              <a:rPr lang="ru-RU" dirty="0"/>
              <a:t>т</a:t>
            </a:r>
            <a:r>
              <a:rPr lang="ru-RU" dirty="0" smtClean="0"/>
              <a:t>ак же в официальном аккаунте главы муниципального образования Щербиновский район в социальной сети </a:t>
            </a:r>
            <a:r>
              <a:rPr lang="en-US" dirty="0" err="1" smtClean="0"/>
              <a:t>instagram</a:t>
            </a:r>
            <a:r>
              <a:rPr lang="ru-RU" dirty="0" smtClean="0"/>
              <a:t>, где регулярно публикуется информация о деятельности администрации, и других значимых событиях района.</a:t>
            </a:r>
            <a:endParaRPr lang="ru-RU" dirty="0"/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us.123rf.com/450wm/yupiramos/yupiramos1706/yupiramos170636709/81133743-news-paper-news-icon-vector-illustration-design-isolated.jpg?ver=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3" t="-766" r="16935" b="11537"/>
          <a:stretch/>
        </p:blipFill>
        <p:spPr bwMode="auto">
          <a:xfrm>
            <a:off x="3779912" y="97089"/>
            <a:ext cx="1404000" cy="20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419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18560"/>
            <a:ext cx="8229600" cy="857250"/>
          </a:xfrm>
        </p:spPr>
        <p:txBody>
          <a:bodyPr>
            <a:noAutofit/>
          </a:bodyPr>
          <a:lstStyle/>
          <a:p>
            <a:r>
              <a:rPr lang="ru-RU" sz="2200" b="1" dirty="0"/>
              <a:t>Обращения, полученные в </a:t>
            </a:r>
            <a:r>
              <a:rPr lang="ru-RU" sz="2200" b="1" dirty="0" smtClean="0"/>
              <a:t>ходе проведения </a:t>
            </a:r>
            <a:r>
              <a:rPr lang="ru-RU" sz="2200" b="1" dirty="0"/>
              <a:t>выездных приемов главой муниципального образования Щербиновский </a:t>
            </a:r>
            <a:r>
              <a:rPr lang="ru-RU" sz="2200" b="1" dirty="0" smtClean="0"/>
              <a:t>район </a:t>
            </a:r>
            <a:br>
              <a:rPr lang="ru-RU" sz="2200" b="1" dirty="0" smtClean="0"/>
            </a:br>
            <a:r>
              <a:rPr lang="ru-RU" sz="2200" b="1" dirty="0" smtClean="0"/>
              <a:t>в 20</a:t>
            </a:r>
            <a:r>
              <a:rPr lang="en-US" sz="2200" b="1" dirty="0" smtClean="0"/>
              <a:t>20</a:t>
            </a:r>
            <a:r>
              <a:rPr lang="ru-RU" sz="2200" b="1" dirty="0" smtClean="0"/>
              <a:t> году</a:t>
            </a: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0"/>
            <a:ext cx="8435280" cy="4035895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168569"/>
              </p:ext>
            </p:extLst>
          </p:nvPr>
        </p:nvGraphicFramePr>
        <p:xfrm>
          <a:off x="318168" y="1664672"/>
          <a:ext cx="8507664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255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63834" y="764928"/>
            <a:ext cx="1991699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Коммунальное хозяйство</a:t>
            </a:r>
            <a:endParaRPr lang="ru-RU" sz="1300" dirty="0"/>
          </a:p>
        </p:txBody>
      </p:sp>
      <p:sp>
        <p:nvSpPr>
          <p:cNvPr id="8" name="TextBox 7"/>
          <p:cNvSpPr txBox="1"/>
          <p:nvPr/>
        </p:nvSpPr>
        <p:spPr>
          <a:xfrm>
            <a:off x="1696808" y="1854642"/>
            <a:ext cx="1706493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Жилищное хозяйство</a:t>
            </a:r>
            <a:endParaRPr lang="ru-RU" sz="1300" dirty="0"/>
          </a:p>
        </p:txBody>
      </p:sp>
      <p:sp>
        <p:nvSpPr>
          <p:cNvPr id="9" name="TextBox 8"/>
          <p:cNvSpPr txBox="1"/>
          <p:nvPr/>
        </p:nvSpPr>
        <p:spPr>
          <a:xfrm>
            <a:off x="1325092" y="1058240"/>
            <a:ext cx="2008883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Социальное обеспечение</a:t>
            </a:r>
            <a:endParaRPr lang="ru-RU" sz="1300" dirty="0"/>
          </a:p>
        </p:txBody>
      </p:sp>
      <p:sp>
        <p:nvSpPr>
          <p:cNvPr id="10" name="TextBox 9"/>
          <p:cNvSpPr txBox="1"/>
          <p:nvPr/>
        </p:nvSpPr>
        <p:spPr>
          <a:xfrm>
            <a:off x="857540" y="2175319"/>
            <a:ext cx="2545761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Транспорт и дорожное хозяйство</a:t>
            </a:r>
            <a:endParaRPr lang="ru-RU" sz="1300" dirty="0"/>
          </a:p>
        </p:txBody>
      </p:sp>
      <p:sp>
        <p:nvSpPr>
          <p:cNvPr id="11" name="TextBox 10"/>
          <p:cNvSpPr txBox="1"/>
          <p:nvPr/>
        </p:nvSpPr>
        <p:spPr>
          <a:xfrm>
            <a:off x="1474884" y="1313147"/>
            <a:ext cx="1911934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Образование и культура</a:t>
            </a:r>
            <a:endParaRPr lang="ru-RU" sz="1300" dirty="0"/>
          </a:p>
        </p:txBody>
      </p:sp>
      <p:sp>
        <p:nvSpPr>
          <p:cNvPr id="12" name="TextBox 11"/>
          <p:cNvSpPr txBox="1"/>
          <p:nvPr/>
        </p:nvSpPr>
        <p:spPr>
          <a:xfrm>
            <a:off x="276692" y="3292759"/>
            <a:ext cx="3118094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1300" dirty="0" smtClean="0"/>
              <a:t>Работа с обращениями граждан</a:t>
            </a:r>
            <a:endParaRPr lang="ru-RU" sz="1300" dirty="0"/>
          </a:p>
        </p:txBody>
      </p:sp>
      <p:sp>
        <p:nvSpPr>
          <p:cNvPr id="13" name="TextBox 12"/>
          <p:cNvSpPr txBox="1"/>
          <p:nvPr/>
        </p:nvSpPr>
        <p:spPr>
          <a:xfrm>
            <a:off x="1173207" y="3541709"/>
            <a:ext cx="223881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/>
              <a:t>Строительство и архитектура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88526" y="1570075"/>
            <a:ext cx="145539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/>
              <a:t>Здравоохранение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8377" y="3000371"/>
            <a:ext cx="283051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Экономика, малый и средний бизнес</a:t>
            </a:r>
            <a:endParaRPr lang="ru-RU" sz="1300" dirty="0"/>
          </a:p>
        </p:txBody>
      </p:sp>
      <p:sp>
        <p:nvSpPr>
          <p:cNvPr id="16" name="TextBox 15"/>
          <p:cNvSpPr txBox="1"/>
          <p:nvPr/>
        </p:nvSpPr>
        <p:spPr>
          <a:xfrm>
            <a:off x="894547" y="4076433"/>
            <a:ext cx="253434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Экология и природопользование</a:t>
            </a:r>
            <a:endParaRPr lang="ru-RU" sz="1300" dirty="0"/>
          </a:p>
        </p:txBody>
      </p:sp>
      <p:sp>
        <p:nvSpPr>
          <p:cNvPr id="17" name="TextBox 16"/>
          <p:cNvSpPr txBox="1"/>
          <p:nvPr/>
        </p:nvSpPr>
        <p:spPr>
          <a:xfrm>
            <a:off x="1750929" y="2454050"/>
            <a:ext cx="1571520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Сельское хозяйство</a:t>
            </a:r>
            <a:endParaRPr lang="ru-RU" sz="1300" dirty="0"/>
          </a:p>
        </p:txBody>
      </p:sp>
      <p:sp>
        <p:nvSpPr>
          <p:cNvPr id="18" name="TextBox 17"/>
          <p:cNvSpPr txBox="1"/>
          <p:nvPr/>
        </p:nvSpPr>
        <p:spPr>
          <a:xfrm>
            <a:off x="124778" y="4661209"/>
            <a:ext cx="184731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endParaRPr lang="ru-RU" sz="1300" dirty="0" smtClean="0"/>
          </a:p>
        </p:txBody>
      </p:sp>
      <p:sp>
        <p:nvSpPr>
          <p:cNvPr id="19" name="TextBox 18"/>
          <p:cNvSpPr txBox="1"/>
          <p:nvPr/>
        </p:nvSpPr>
        <p:spPr>
          <a:xfrm>
            <a:off x="1527529" y="3817536"/>
            <a:ext cx="1816395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Земельные отношения</a:t>
            </a:r>
            <a:endParaRPr lang="ru-RU" sz="1300" dirty="0"/>
          </a:p>
        </p:txBody>
      </p:sp>
      <p:sp>
        <p:nvSpPr>
          <p:cNvPr id="20" name="TextBox 19"/>
          <p:cNvSpPr txBox="1"/>
          <p:nvPr/>
        </p:nvSpPr>
        <p:spPr>
          <a:xfrm>
            <a:off x="2074373" y="4661209"/>
            <a:ext cx="1367682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Прочие вопросы</a:t>
            </a:r>
            <a:endParaRPr lang="ru-RU" sz="1300" dirty="0"/>
          </a:p>
        </p:txBody>
      </p:sp>
      <p:graphicFrame>
        <p:nvGraphicFramePr>
          <p:cNvPr id="35" name="Диаграмма 34"/>
          <p:cNvGraphicFramePr/>
          <p:nvPr>
            <p:extLst>
              <p:ext uri="{D42A27DB-BD31-4B8C-83A1-F6EECF244321}">
                <p14:modId xmlns:p14="http://schemas.microsoft.com/office/powerpoint/2010/main" val="123459874"/>
              </p:ext>
            </p:extLst>
          </p:nvPr>
        </p:nvGraphicFramePr>
        <p:xfrm>
          <a:off x="3440456" y="759356"/>
          <a:ext cx="5884072" cy="41942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1835739" y="51470"/>
            <a:ext cx="5193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ОСНОВНЫЕ ТЕМЫ</a:t>
            </a:r>
          </a:p>
          <a:p>
            <a:pPr algn="ctr"/>
            <a:r>
              <a:rPr lang="ru-RU" sz="2000" dirty="0" smtClean="0"/>
              <a:t>обращений граждан поступивших в 20</a:t>
            </a:r>
            <a:r>
              <a:rPr lang="en-US" sz="2000" dirty="0" smtClean="0"/>
              <a:t>20</a:t>
            </a:r>
            <a:r>
              <a:rPr lang="ru-RU" sz="2000" dirty="0" smtClean="0"/>
              <a:t> году</a:t>
            </a:r>
            <a:endParaRPr lang="ru-RU" sz="2000" dirty="0"/>
          </a:p>
        </p:txBody>
      </p:sp>
      <p:pic>
        <p:nvPicPr>
          <p:cNvPr id="21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19734" y="2746438"/>
            <a:ext cx="3287247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Безопасность и обеспечение правопорядка</a:t>
            </a:r>
            <a:endParaRPr lang="ru-RU" sz="1300" dirty="0"/>
          </a:p>
        </p:txBody>
      </p:sp>
      <p:sp>
        <p:nvSpPr>
          <p:cNvPr id="23" name="TextBox 22"/>
          <p:cNvSpPr txBox="1"/>
          <p:nvPr/>
        </p:nvSpPr>
        <p:spPr>
          <a:xfrm>
            <a:off x="1639280" y="4368821"/>
            <a:ext cx="1694695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Трудовые отношения</a:t>
            </a:r>
            <a:endParaRPr lang="ru-RU" sz="1300" dirty="0"/>
          </a:p>
        </p:txBody>
      </p:sp>
    </p:spTree>
    <p:extLst>
      <p:ext uri="{BB962C8B-B14F-4D97-AF65-F5344CB8AC3E}">
        <p14:creationId xmlns:p14="http://schemas.microsoft.com/office/powerpoint/2010/main" val="346476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1734" y="1850291"/>
            <a:ext cx="827873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С </a:t>
            </a:r>
            <a:r>
              <a:rPr lang="ru-RU" sz="1600" dirty="0"/>
              <a:t>1 июля 2017 года вступил в силу Указ Президента </a:t>
            </a:r>
            <a:r>
              <a:rPr lang="ru-RU" sz="1600" dirty="0" smtClean="0"/>
              <a:t>РФ от </a:t>
            </a:r>
            <a:r>
              <a:rPr lang="ru-RU" sz="1600" dirty="0"/>
              <a:t>17.04.2017 </a:t>
            </a:r>
            <a:r>
              <a:rPr lang="ru-RU" sz="1600" dirty="0" smtClean="0"/>
              <a:t>года № </a:t>
            </a:r>
            <a:r>
              <a:rPr lang="ru-RU" sz="1600" dirty="0"/>
              <a:t>171 «О мониторинге и анализе результатов рассмотрения обращений граждан и организаций». В соответствии с этим </a:t>
            </a:r>
            <a:r>
              <a:rPr lang="ru-RU" sz="1600" dirty="0" smtClean="0"/>
              <a:t>Указом </a:t>
            </a:r>
            <a:r>
              <a:rPr lang="ru-RU" sz="1600" dirty="0"/>
              <a:t>информация о результатах рассмотрения обращений граждан ежемесячно предоставляется в администрацию </a:t>
            </a:r>
            <a:r>
              <a:rPr lang="ru-RU" sz="1600" dirty="0" smtClean="0"/>
              <a:t>Президента РФ. </a:t>
            </a:r>
            <a:r>
              <a:rPr lang="ru-RU" sz="1600" dirty="0"/>
              <a:t>Данную информацию </a:t>
            </a:r>
            <a:r>
              <a:rPr lang="ru-RU" sz="1600" dirty="0" smtClean="0"/>
              <a:t>регулярно и своевременно предоставляет администрация муниципального образования Щербиновский район, </a:t>
            </a:r>
            <a:r>
              <a:rPr lang="ru-RU" sz="1600" dirty="0"/>
              <a:t>в том числе и сельские </a:t>
            </a:r>
            <a:r>
              <a:rPr lang="ru-RU" sz="1600" dirty="0" smtClean="0"/>
              <a:t>поселения Щербиновского района. 	Исполнение Указа сельскими поселениями Щербиновского района тщательно </a:t>
            </a:r>
            <a:r>
              <a:rPr lang="ru-RU" sz="1600" dirty="0" err="1" smtClean="0"/>
              <a:t>мониторится</a:t>
            </a:r>
            <a:r>
              <a:rPr lang="ru-RU" sz="1600" dirty="0" smtClean="0"/>
              <a:t> сектором по работе с обращениями граждан отдела муниципальной службы, кадровой политики и делопроизводства администрации муниципального образования Щербиновский район в целях недопущения нарушения Указа Президента РФ. </a:t>
            </a:r>
            <a:r>
              <a:rPr lang="ru-RU" sz="1600" dirty="0"/>
              <a:t>В </a:t>
            </a:r>
            <a:r>
              <a:rPr lang="ru-RU" sz="1600" dirty="0" smtClean="0"/>
              <a:t>20</a:t>
            </a:r>
            <a:r>
              <a:rPr lang="en-US" sz="1600" dirty="0" smtClean="0"/>
              <a:t>20</a:t>
            </a:r>
            <a:r>
              <a:rPr lang="ru-RU" sz="1600" dirty="0" smtClean="0"/>
              <a:t> </a:t>
            </a:r>
            <a:r>
              <a:rPr lang="ru-RU" sz="1600" dirty="0"/>
              <a:t>году, равно как и в </a:t>
            </a:r>
            <a:r>
              <a:rPr lang="ru-RU" sz="1600" dirty="0" smtClean="0"/>
              <a:t>предыдущие годы, </a:t>
            </a:r>
            <a:r>
              <a:rPr lang="ru-RU" sz="1600" dirty="0"/>
              <a:t>нарушений исполнения требований данного Указа в органах местного </a:t>
            </a:r>
            <a:r>
              <a:rPr lang="ru-RU" sz="1600" dirty="0" smtClean="0"/>
              <a:t>самоуправления муниципального образования Щербиновский район </a:t>
            </a:r>
            <a:r>
              <a:rPr lang="ru-RU" sz="1600" dirty="0"/>
              <a:t>не имеется.</a:t>
            </a:r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Desktop\пр\Г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0"/>
            <a:ext cx="1477964" cy="145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61634" y="1287800"/>
            <a:ext cx="33370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Указ Президента РФ</a:t>
            </a:r>
          </a:p>
          <a:p>
            <a:r>
              <a:rPr lang="ru-RU" sz="2000" b="1" dirty="0"/>
              <a:t>о</a:t>
            </a:r>
            <a:r>
              <a:rPr lang="ru-RU" sz="2000" b="1" dirty="0" smtClean="0"/>
              <a:t>т 17.04.2017 года № 171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60271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Desktop\пр\821_n1516789_b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75606"/>
            <a:ext cx="640861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671" y="128499"/>
            <a:ext cx="1296144" cy="152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Desktop\пр\еее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95486"/>
            <a:ext cx="1368152" cy="146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21280" y="267494"/>
            <a:ext cx="33412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Единый региональный </a:t>
            </a:r>
          </a:p>
          <a:p>
            <a:r>
              <a:rPr lang="ru-RU" sz="2400" b="1" dirty="0" smtClean="0"/>
              <a:t>день приема граждан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592815" y="4587974"/>
            <a:ext cx="32426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Ежедневно с 10.00 до 16.00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99063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5355" y="1851670"/>
            <a:ext cx="820511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dirty="0" smtClean="0"/>
              <a:t>	</a:t>
            </a:r>
            <a:r>
              <a:rPr lang="ru-RU" dirty="0"/>
              <a:t>Ежедневно по установленному графику  в органах исполнительной власти и местного самоуправления Краснодарского края, в том числе, и поселенческого уровня, осуществляется одновременная работа всех автоматизированных рабочих мест, с целью проведения приемов граждан в режиме видеосвязи, что позволяет населению  обращаться в органы исполнительной власти Краснодарского края по вопросам, относящимся к их компетенции.</a:t>
            </a:r>
          </a:p>
          <a:p>
            <a:pPr indent="457200" algn="just"/>
            <a:r>
              <a:rPr lang="ru-RU" dirty="0" smtClean="0"/>
              <a:t>	</a:t>
            </a:r>
            <a:r>
              <a:rPr lang="ru-RU" dirty="0"/>
              <a:t>В</a:t>
            </a:r>
            <a:r>
              <a:rPr lang="ru-RU" dirty="0" smtClean="0"/>
              <a:t> </a:t>
            </a:r>
            <a:r>
              <a:rPr lang="ru-RU" dirty="0"/>
              <a:t>2020 году один гражданин обратился через районную администрацию со своими вопросами в министерство труда и социального развития Краснодарского края.</a:t>
            </a:r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717" y="11460"/>
            <a:ext cx="1296144" cy="152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Desktop\пр\еее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74256"/>
            <a:ext cx="1368152" cy="146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456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7836" y="-30901"/>
            <a:ext cx="8229600" cy="857250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Работа прямой линии администрации муниципального образования Щербиновский район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859782"/>
            <a:ext cx="8640960" cy="2448272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sz="2900" dirty="0" smtClean="0"/>
              <a:t>	Для </a:t>
            </a:r>
            <a:r>
              <a:rPr lang="ru-RU" sz="2900" dirty="0"/>
              <a:t>улучшения связи с населением, повышения открытости власти и оперативного реагирования на возникающие проблемы граждан с 12 октября 2020 года в администрации муниципального образования Щербиновский район организована «Прямая линия» с главой муниципального образования Щербиновский район и его заместителями, где граждане могут напрямую задать свои вопросы, и озвучить возникшие проблемы. «Прямая линия» работает еженедельно по понедельникам с 18.00 до 19.00 часов. Возможность общения с людьми, возможность диалога приносит позитивные изменения в эффективность работы органов местного самоуправления.</a:t>
            </a:r>
          </a:p>
          <a:p>
            <a:pPr marL="0" indent="0" algn="just">
              <a:buNone/>
            </a:pPr>
            <a:r>
              <a:rPr lang="ru-RU" sz="2900" dirty="0" smtClean="0"/>
              <a:t>	За </a:t>
            </a:r>
            <a:r>
              <a:rPr lang="ru-RU" sz="2900" dirty="0"/>
              <a:t>время работы «Прямой линии» в администрацию муниципального образования Щербиновский район поступило 24 звонка. 7 вопросов поставлено на контроль: из них по 3 – приняты меры, по 4 - даны письменные разъяснения.</a:t>
            </a:r>
          </a:p>
          <a:p>
            <a:endParaRPr lang="ru-RU" dirty="0"/>
          </a:p>
        </p:txBody>
      </p:sp>
      <p:pic>
        <p:nvPicPr>
          <p:cNvPr id="4" name="Picture 2" descr="https://xn--80abwknetbhcb9c1ch.xn--p1ai/wp-content/uploads/2019/04/20a8089e80b19c08da2936a5ded38ee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909" y="698035"/>
            <a:ext cx="4680520" cy="206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7" y="0"/>
            <a:ext cx="1172862" cy="138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88872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96144" cy="152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1334666"/>
            <a:ext cx="79208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Анализ </a:t>
            </a:r>
            <a:r>
              <a:rPr lang="ru-RU" sz="2000" dirty="0"/>
              <a:t>работы с обращениями граждан свидетельствует о необходимости ее дальнейшего совершенствования, усиления внимания к комплексу проблем, связанных с повышением уровня защиты прав населения муниципального образования Щербиновский район</a:t>
            </a:r>
            <a:r>
              <a:rPr lang="ru-RU" sz="2000" dirty="0" smtClean="0"/>
              <a:t>. Личное общение с людьми приносит позитивные изменения в эффективность работы органов местного самоуправления.</a:t>
            </a:r>
            <a:endParaRPr lang="ru-RU" sz="2000" dirty="0"/>
          </a:p>
          <a:p>
            <a:pPr algn="just"/>
            <a:r>
              <a:rPr lang="ru-RU" sz="2000" dirty="0" smtClean="0"/>
              <a:t>	Администрация </a:t>
            </a:r>
            <a:r>
              <a:rPr lang="ru-RU" sz="2000" dirty="0"/>
              <a:t>муниципального образования Щербиновский район продолжает работу над повышением эффективности рассмотрения обращений граждан.</a:t>
            </a:r>
          </a:p>
        </p:txBody>
      </p:sp>
    </p:spTree>
    <p:extLst>
      <p:ext uri="{BB962C8B-B14F-4D97-AF65-F5344CB8AC3E}">
        <p14:creationId xmlns:p14="http://schemas.microsoft.com/office/powerpoint/2010/main" val="39190533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esktop\пр\380bbf5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66" y="1193172"/>
            <a:ext cx="4032448" cy="2961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D:\Desktop\пр\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531" y="-120791"/>
            <a:ext cx="934947" cy="127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starscherb.ru/2019/Glavnaya/Ikonkl/administracija-te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633634"/>
            <a:ext cx="905035" cy="83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Герб ст.Старощербиновская и геральдика Щербиновского района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917" y="685581"/>
            <a:ext cx="756817" cy="942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admscherb.ru/wp-content/uploads/2018/08/Gerb_bi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508" y="1563638"/>
            <a:ext cx="741460" cy="9302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t4.depositphotos.com/6962450/23182/i/950/depositphotos_231823458-stock-photo-coat-arms-yeysko-fortification-villag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786309"/>
            <a:ext cx="754866" cy="90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www.bankgorodov.ru/public/photos/coa/31396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237858"/>
            <a:ext cx="758806" cy="946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cdn.turkaramamotoru.com/ru/flag-sherbinovskogo-rajona-390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391" y="3147814"/>
            <a:ext cx="742577" cy="912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bogislavyan.ru/wp-content/uploads/2017/03/1-shherbinovskiy-SHabelskogo-s-p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4027368"/>
            <a:ext cx="813481" cy="1031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admekaterinovka.ucoz.ru/gerb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058" y="3939902"/>
            <a:ext cx="820325" cy="1028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749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39259"/>
            <a:ext cx="8083402" cy="4620237"/>
          </a:xfrm>
        </p:spPr>
        <p:txBody>
          <a:bodyPr>
            <a:noAutofit/>
          </a:bodyPr>
          <a:lstStyle/>
          <a:p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450" dirty="0" smtClean="0"/>
              <a:t>Администрацией </a:t>
            </a:r>
            <a:r>
              <a:rPr lang="ru-RU" sz="1450" dirty="0"/>
              <a:t>муниципального образования Щербиновский район </a:t>
            </a:r>
            <a:r>
              <a:rPr lang="ru-RU" sz="1450" dirty="0" smtClean="0"/>
              <a:t>работа </a:t>
            </a:r>
            <a:r>
              <a:rPr lang="ru-RU" sz="1450" dirty="0"/>
              <a:t>с предложениями, заявлениями, жалобами граждан </a:t>
            </a:r>
            <a:r>
              <a:rPr lang="ru-RU" sz="1450" dirty="0" smtClean="0"/>
              <a:t>ведется </a:t>
            </a:r>
            <a:r>
              <a:rPr lang="ru-RU" sz="1450" dirty="0"/>
              <a:t>в соответствии с Конституцией Российской Федерации, Федеральным законом от 2 мая 2006 года № 59-ФЗ «О порядке рассмотрения обращений граждан Российской Федерации», Законом Краснодарского края от 28 июня 2007 года № 1270-КЗ «О дополнительных гарантиях реализации права граждан на обращения в Краснодарском крае», Порядком работы с обращениями граждан в администрации муниципального образования Щербиновский район, утвержденным постановлением администрации муниципального образования Щербиновский район от 29 октября 2018 года № 499 и Сборником методических рекомендаций и документов, утвержденным Администрацией Президента Российской Федерации от 27 марта 2014 № А1- 1505, а так же велась работа по реализации положения Указа Президента Российской Федерации от 17 апреля 2017 года № 171 «О мониторинге и анализе результатов рассмотрения обращений граждан и организаций».</a:t>
            </a:r>
            <a:br>
              <a:rPr lang="ru-RU" sz="1450" dirty="0"/>
            </a:br>
            <a:r>
              <a:rPr lang="ru-RU" sz="1450" dirty="0"/>
              <a:t>Администрация муниципального образования Щербиновский район  обеспечивает права граждан, реализуя их через проведение личных приемов граждан главой муниципального образования Щербиновский район и его заместителями, в том числе и выездных, организацию встреч с трудовыми коллективами и жителями сельских поселений Щербиновского района, посредством Интернет-ресурса (обращения на официальный сайт, на электронную почту), посредством телефона «горячей линии», через средства массовой информации.</a:t>
            </a:r>
            <a:br>
              <a:rPr lang="ru-RU" sz="1450" dirty="0"/>
            </a:br>
            <a:endParaRPr lang="ru-RU" sz="1450" dirty="0"/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26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Desktop\пр\Screenshot_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72" y="759356"/>
            <a:ext cx="1872208" cy="195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2843808" y="572872"/>
            <a:ext cx="2736304" cy="2694655"/>
            <a:chOff x="2915816" y="987574"/>
            <a:chExt cx="1945779" cy="2031525"/>
          </a:xfrm>
        </p:grpSpPr>
        <p:pic>
          <p:nvPicPr>
            <p:cNvPr id="2052" name="Picture 4" descr="D:\Desktop\пр\Screenshot_2-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16" y="987574"/>
              <a:ext cx="1945779" cy="2031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615483" y="2181366"/>
              <a:ext cx="546444" cy="394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chemeClr val="bg1"/>
                  </a:solidFill>
                </a:rPr>
                <a:t>854</a:t>
              </a:r>
            </a:p>
          </p:txBody>
        </p:sp>
      </p:grpSp>
      <p:pic>
        <p:nvPicPr>
          <p:cNvPr id="2053" name="Picture 5" descr="D:\Desktop\пр\Screenshot_3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528" y="3296515"/>
            <a:ext cx="1728192" cy="1804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Desktop\пр\Screenshot_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913" y="3484074"/>
            <a:ext cx="1510061" cy="157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Desktop\пр\Screenshot_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70" y="1668699"/>
            <a:ext cx="1942015" cy="202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D:\Desktop\пр\Screenshot_7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396" y="3391797"/>
            <a:ext cx="1544613" cy="161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D:\Desktop\пр\Screenshot_8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24" y="3151412"/>
            <a:ext cx="2016224" cy="2105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4502" y="1507116"/>
            <a:ext cx="147014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500" dirty="0" smtClean="0">
                <a:solidFill>
                  <a:schemeClr val="bg1"/>
                </a:solidFill>
              </a:rPr>
              <a:t>Приём граждан</a:t>
            </a:r>
            <a:endParaRPr lang="ru-RU" sz="15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39372" y="1806429"/>
            <a:ext cx="680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185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5683" y="3902120"/>
            <a:ext cx="1128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Выездные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приёмы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67778" y="4327236"/>
            <a:ext cx="544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32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74961" y="3988682"/>
            <a:ext cx="14353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Горячая линия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32062" y="4289077"/>
            <a:ext cx="768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300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17595" y="2459673"/>
            <a:ext cx="13051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Письменные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29974" y="2736858"/>
            <a:ext cx="680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369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96900" y="4053576"/>
            <a:ext cx="1156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Виртуальная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приёмная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78058" y="4483665"/>
            <a:ext cx="477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42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827299" y="3989165"/>
            <a:ext cx="9793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Иные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источники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027426" y="4414359"/>
            <a:ext cx="5791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327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42000" y="-92546"/>
            <a:ext cx="538070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ОСНОВНЫЕ ИСТОЧНИКИ</a:t>
            </a:r>
          </a:p>
          <a:p>
            <a:pPr algn="ctr"/>
            <a:r>
              <a:rPr lang="ru-RU" dirty="0" smtClean="0"/>
              <a:t>поступления обращений граждан в администрацию </a:t>
            </a:r>
          </a:p>
          <a:p>
            <a:pPr algn="ctr"/>
            <a:r>
              <a:rPr lang="ru-RU" dirty="0" smtClean="0"/>
              <a:t>муниципального образования Щербиновский район</a:t>
            </a:r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248148" y="1758378"/>
            <a:ext cx="667668" cy="146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1240036" y="2628950"/>
            <a:ext cx="0" cy="61401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4092624" y="3147814"/>
            <a:ext cx="0" cy="238452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5501433" y="1806429"/>
            <a:ext cx="759895" cy="349912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6057737" y="3296515"/>
            <a:ext cx="270170" cy="260613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 flipV="1">
            <a:off x="7698222" y="3325880"/>
            <a:ext cx="258154" cy="23124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787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D:\Desktop\пр\Screenshot_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123" y="2174758"/>
            <a:ext cx="2258989" cy="237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5386596" y="1243711"/>
            <a:ext cx="3312368" cy="1197253"/>
          </a:xfrm>
          <a:prstGeom prst="wedgeRoundRectCallout">
            <a:avLst>
              <a:gd name="adj1" fmla="val -45780"/>
              <a:gd name="adj2" fmla="val 124818"/>
              <a:gd name="adj3" fmla="val 16667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3" descr="D:\Desktop\пр\121212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465" y="1168885"/>
            <a:ext cx="720080" cy="89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41862" y="1336043"/>
            <a:ext cx="28135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/>
              <a:t>Из них через администрацию </a:t>
            </a:r>
          </a:p>
          <a:p>
            <a:pPr algn="ctr"/>
            <a:r>
              <a:rPr lang="ru-RU" sz="1600" dirty="0" smtClean="0"/>
              <a:t>Краснодарского края</a:t>
            </a:r>
          </a:p>
          <a:p>
            <a:pPr algn="ctr"/>
            <a:r>
              <a:rPr lang="ru-RU" sz="2000" b="1" dirty="0" smtClean="0"/>
              <a:t>183</a:t>
            </a:r>
          </a:p>
          <a:p>
            <a:pPr algn="ctr"/>
            <a:endParaRPr lang="ru-RU" sz="2000" b="1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179512" y="1243711"/>
            <a:ext cx="3096344" cy="1366816"/>
          </a:xfrm>
          <a:prstGeom prst="wedgeRoundRectCallout">
            <a:avLst>
              <a:gd name="adj1" fmla="val 52162"/>
              <a:gd name="adj2" fmla="val 103877"/>
              <a:gd name="adj3" fmla="val 16667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798035" y="3072369"/>
            <a:ext cx="13051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Письменные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обращения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9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110414" y="3587152"/>
            <a:ext cx="680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369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0883" y="1243711"/>
            <a:ext cx="247497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/>
              <a:t>Из них </a:t>
            </a:r>
            <a:r>
              <a:rPr lang="ru-RU" sz="1600" dirty="0"/>
              <a:t>из Управления </a:t>
            </a:r>
            <a:endParaRPr lang="ru-RU" sz="1600" dirty="0" smtClean="0"/>
          </a:p>
          <a:p>
            <a:pPr algn="ctr"/>
            <a:r>
              <a:rPr lang="ru-RU" sz="1600" dirty="0" smtClean="0"/>
              <a:t>Президента </a:t>
            </a:r>
            <a:r>
              <a:rPr lang="ru-RU" sz="1600" dirty="0"/>
              <a:t>РФ по работе </a:t>
            </a:r>
            <a:endParaRPr lang="ru-RU" sz="1600" dirty="0" smtClean="0"/>
          </a:p>
          <a:p>
            <a:pPr algn="ctr"/>
            <a:r>
              <a:rPr lang="ru-RU" sz="1600" dirty="0" smtClean="0"/>
              <a:t>с обращениями </a:t>
            </a:r>
            <a:r>
              <a:rPr lang="ru-RU" sz="1600" dirty="0"/>
              <a:t>граждан </a:t>
            </a:r>
            <a:endParaRPr lang="ru-RU" sz="1600" dirty="0" smtClean="0"/>
          </a:p>
          <a:p>
            <a:pPr algn="ctr"/>
            <a:r>
              <a:rPr lang="ru-RU" sz="1600" dirty="0" smtClean="0"/>
              <a:t>и </a:t>
            </a:r>
            <a:r>
              <a:rPr lang="ru-RU" sz="1600" dirty="0"/>
              <a:t>организаций</a:t>
            </a:r>
            <a:endParaRPr lang="ru-RU" sz="1600" dirty="0" smtClean="0"/>
          </a:p>
          <a:p>
            <a:pPr algn="ctr"/>
            <a:r>
              <a:rPr lang="ru-RU" sz="2000" b="1" dirty="0"/>
              <a:t>4</a:t>
            </a:r>
            <a:r>
              <a:rPr lang="ru-RU" sz="2000" b="1" dirty="0" smtClean="0"/>
              <a:t>9</a:t>
            </a:r>
            <a:endParaRPr lang="ru-RU" sz="2000" b="1" dirty="0"/>
          </a:p>
        </p:txBody>
      </p:sp>
      <p:pic>
        <p:nvPicPr>
          <p:cNvPr id="12" name="Picture 2" descr="D:\Desktop\пр\ГЕР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53" y="1243711"/>
            <a:ext cx="829962" cy="81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3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95486"/>
            <a:ext cx="5976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Сравнительная динамика поступления письменных обращений в администрацию муниципального образования Щербиновский район в </a:t>
            </a:r>
            <a:r>
              <a:rPr lang="ru-RU" sz="1600" b="1" dirty="0" smtClean="0"/>
              <a:t>2020 </a:t>
            </a:r>
            <a:r>
              <a:rPr lang="ru-RU" sz="1600" b="1" dirty="0"/>
              <a:t>году.</a:t>
            </a:r>
            <a:endParaRPr lang="ru-RU" sz="16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590677939"/>
              </p:ext>
            </p:extLst>
          </p:nvPr>
        </p:nvGraphicFramePr>
        <p:xfrm>
          <a:off x="1619672" y="1131590"/>
          <a:ext cx="676875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029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7494"/>
            <a:ext cx="8229600" cy="857250"/>
          </a:xfrm>
        </p:spPr>
        <p:txBody>
          <a:bodyPr>
            <a:noAutofit/>
          </a:bodyPr>
          <a:lstStyle/>
          <a:p>
            <a:r>
              <a:rPr lang="ru-RU" sz="2200" b="1" dirty="0" smtClean="0"/>
              <a:t>Принято граждан на личных приемах главой муниципального образования Щербиновский район и его заместителями в каждом квартале в 2020 года </a:t>
            </a:r>
            <a:endParaRPr lang="ru-RU" sz="2200" dirty="0"/>
          </a:p>
        </p:txBody>
      </p:sp>
      <p:graphicFrame>
        <p:nvGraphicFramePr>
          <p:cNvPr id="5" name="Объект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4095568"/>
              </p:ext>
            </p:extLst>
          </p:nvPr>
        </p:nvGraphicFramePr>
        <p:xfrm>
          <a:off x="0" y="1461393"/>
          <a:ext cx="8927990" cy="36821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984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23478"/>
            <a:ext cx="8229600" cy="857250"/>
          </a:xfrm>
        </p:spPr>
        <p:txBody>
          <a:bodyPr>
            <a:normAutofit/>
          </a:bodyPr>
          <a:lstStyle/>
          <a:p>
            <a:r>
              <a:rPr lang="ru-RU" sz="2200" b="1" dirty="0" smtClean="0"/>
              <a:t>Принято граждан в администрации муниципального образования Щербиновский район руководством в 2020 году</a:t>
            </a:r>
            <a:endParaRPr lang="ru-RU" sz="2200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9089181"/>
              </p:ext>
            </p:extLst>
          </p:nvPr>
        </p:nvGraphicFramePr>
        <p:xfrm>
          <a:off x="395536" y="1491630"/>
          <a:ext cx="8229600" cy="3394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69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84410" y="443390"/>
            <a:ext cx="8229600" cy="857250"/>
          </a:xfrm>
        </p:spPr>
        <p:txBody>
          <a:bodyPr>
            <a:noAutofit/>
          </a:bodyPr>
          <a:lstStyle/>
          <a:p>
            <a:r>
              <a:rPr lang="ru-RU" sz="2200" b="1" dirty="0" smtClean="0"/>
              <a:t>Информация о работе администрации </a:t>
            </a:r>
            <a:r>
              <a:rPr lang="ru-RU" sz="2200" b="1" dirty="0"/>
              <a:t>муниципального образования Щербиновский район </a:t>
            </a:r>
            <a:br>
              <a:rPr lang="ru-RU" sz="2200" b="1" dirty="0"/>
            </a:br>
            <a:r>
              <a:rPr lang="ru-RU" sz="2200" b="1" dirty="0" smtClean="0"/>
              <a:t> с населением в </a:t>
            </a:r>
            <a:r>
              <a:rPr lang="ru-RU" sz="2200" b="1" dirty="0"/>
              <a:t>период </a:t>
            </a:r>
            <a:r>
              <a:rPr lang="ru-RU" sz="2200" b="1" dirty="0" smtClean="0"/>
              <a:t>действия </a:t>
            </a:r>
            <a:r>
              <a:rPr lang="ru-RU" sz="2200" b="1" dirty="0"/>
              <a:t>ограничительных мер, направленных на предотвращение распространения новой </a:t>
            </a:r>
            <a:r>
              <a:rPr lang="ru-RU" sz="2200" b="1" dirty="0" err="1"/>
              <a:t>коронавирусной</a:t>
            </a:r>
            <a:r>
              <a:rPr lang="ru-RU" sz="2200" b="1" dirty="0"/>
              <a:t> </a:t>
            </a:r>
            <a:r>
              <a:rPr lang="ru-RU" sz="2200" b="1" dirty="0" smtClean="0"/>
              <a:t>инфекции в 2020 году</a:t>
            </a:r>
            <a:endParaRPr lang="ru-RU" sz="2200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57200" y="1707653"/>
            <a:ext cx="8229600" cy="2886969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pPr algn="just"/>
            <a:r>
              <a:rPr lang="ru-RU" sz="6400" dirty="0" smtClean="0">
                <a:cs typeface="Times New Roman" pitchFamily="18" charset="0"/>
              </a:rPr>
              <a:t>               Личные приемы граждан в администрации муниципального образования Щербиновский район проводились  </a:t>
            </a:r>
            <a:r>
              <a:rPr lang="ru-RU" sz="6400" dirty="0">
                <a:cs typeface="Times New Roman" pitchFamily="18" charset="0"/>
              </a:rPr>
              <a:t>до </a:t>
            </a:r>
            <a:r>
              <a:rPr lang="ru-RU" sz="6400" dirty="0" smtClean="0">
                <a:cs typeface="Times New Roman" pitchFamily="18" charset="0"/>
              </a:rPr>
              <a:t>28 марта 2020 года. </a:t>
            </a:r>
          </a:p>
          <a:p>
            <a:pPr algn="just"/>
            <a:endParaRPr lang="ru-RU" sz="6000" dirty="0">
              <a:cs typeface="Times New Roman" pitchFamily="18" charset="0"/>
            </a:endParaRPr>
          </a:p>
          <a:p>
            <a:pPr algn="just"/>
            <a:endParaRPr lang="ru-RU" sz="5200" dirty="0" smtClean="0">
              <a:latin typeface="+mj-lt"/>
              <a:cs typeface="Times New Roman" pitchFamily="18" charset="0"/>
            </a:endParaRPr>
          </a:p>
          <a:p>
            <a:pPr algn="just"/>
            <a:endParaRPr lang="ru-RU" sz="5200" dirty="0" smtClean="0">
              <a:latin typeface="+mj-lt"/>
              <a:cs typeface="Times New Roman" pitchFamily="18" charset="0"/>
            </a:endParaRPr>
          </a:p>
          <a:p>
            <a:pPr algn="just"/>
            <a:endParaRPr lang="ru-RU" sz="5200" dirty="0">
              <a:latin typeface="+mj-lt"/>
              <a:cs typeface="Times New Roman" pitchFamily="18" charset="0"/>
            </a:endParaRPr>
          </a:p>
          <a:p>
            <a:pPr algn="just"/>
            <a:endParaRPr lang="ru-RU" sz="5200" dirty="0" smtClean="0">
              <a:latin typeface="+mj-lt"/>
              <a:cs typeface="Times New Roman" pitchFamily="18" charset="0"/>
            </a:endParaRPr>
          </a:p>
          <a:p>
            <a:pPr algn="just"/>
            <a:r>
              <a:rPr lang="ru-RU" sz="6400" dirty="0" smtClean="0">
                <a:cs typeface="Times New Roman" pitchFamily="18" charset="0"/>
              </a:rPr>
              <a:t>               В </a:t>
            </a:r>
            <a:r>
              <a:rPr lang="ru-RU" sz="6400" dirty="0">
                <a:cs typeface="Times New Roman" pitchFamily="18" charset="0"/>
              </a:rPr>
              <a:t>дальнейшем в связи с принятием ограничительных </a:t>
            </a:r>
            <a:r>
              <a:rPr lang="ru-RU" sz="6400" dirty="0" smtClean="0">
                <a:cs typeface="Times New Roman" pitchFamily="18" charset="0"/>
              </a:rPr>
              <a:t>мер, </a:t>
            </a:r>
            <a:r>
              <a:rPr lang="ru-RU" sz="6400" dirty="0">
                <a:cs typeface="Times New Roman" pitchFamily="18" charset="0"/>
              </a:rPr>
              <a:t>направленных на предотвращение распространения </a:t>
            </a:r>
            <a:r>
              <a:rPr lang="ru-RU" sz="6400" dirty="0" smtClean="0">
                <a:cs typeface="Times New Roman" pitchFamily="18" charset="0"/>
              </a:rPr>
              <a:t>новой коронавирусной инфекции личные </a:t>
            </a:r>
            <a:r>
              <a:rPr lang="ru-RU" sz="6400" dirty="0">
                <a:cs typeface="Times New Roman" pitchFamily="18" charset="0"/>
              </a:rPr>
              <a:t>приемы граждан не проводились. Граждане имели возможность направлять свои обращения дистанционно (письменно, по информационным сетям общего пользования, по телефону)</a:t>
            </a:r>
          </a:p>
          <a:p>
            <a:pPr algn="just"/>
            <a:r>
              <a:rPr lang="ru-RU" sz="6400" dirty="0">
                <a:cs typeface="Times New Roman" pitchFamily="18" charset="0"/>
              </a:rPr>
              <a:t>	Наиболее частые темы обращений за </a:t>
            </a:r>
            <a:r>
              <a:rPr lang="ru-RU" sz="6400" dirty="0" smtClean="0">
                <a:cs typeface="Times New Roman" pitchFamily="18" charset="0"/>
              </a:rPr>
              <a:t>данный </a:t>
            </a:r>
            <a:r>
              <a:rPr lang="ru-RU" sz="6400" dirty="0">
                <a:cs typeface="Times New Roman" pitchFamily="18" charset="0"/>
              </a:rPr>
              <a:t>период – это помощь гражданам, оказавшимся в сложной жизненной ситуации в связи с </a:t>
            </a:r>
            <a:r>
              <a:rPr lang="ru-RU" sz="6400" dirty="0" err="1">
                <a:cs typeface="Times New Roman" pitchFamily="18" charset="0"/>
              </a:rPr>
              <a:t>коронавирусом</a:t>
            </a:r>
            <a:r>
              <a:rPr lang="ru-RU" sz="6400" dirty="0">
                <a:cs typeface="Times New Roman" pitchFamily="18" charset="0"/>
              </a:rPr>
              <a:t>; выдача специальных пропусков для передвижения по району, краю; новая система сбора и вывоза </a:t>
            </a:r>
            <a:r>
              <a:rPr lang="ru-RU" sz="6400" dirty="0" smtClean="0">
                <a:cs typeface="Times New Roman" pitchFamily="18" charset="0"/>
              </a:rPr>
              <a:t>ТБО</a:t>
            </a:r>
          </a:p>
          <a:p>
            <a:pPr algn="just"/>
            <a:r>
              <a:rPr lang="ru-RU" sz="6400" dirty="0">
                <a:cs typeface="Times New Roman" pitchFamily="18" charset="0"/>
              </a:rPr>
              <a:t> </a:t>
            </a:r>
            <a:r>
              <a:rPr lang="ru-RU" sz="6400" dirty="0" smtClean="0">
                <a:cs typeface="Times New Roman" pitchFamily="18" charset="0"/>
              </a:rPr>
              <a:t>              </a:t>
            </a:r>
            <a:endParaRPr lang="ru-RU" sz="6400" dirty="0">
              <a:cs typeface="Times New Roman" pitchFamily="18" charset="0"/>
            </a:endParaRPr>
          </a:p>
          <a:p>
            <a:pPr algn="just"/>
            <a:endParaRPr lang="ru-RU" sz="4800" dirty="0" smtClean="0">
              <a:latin typeface="+mj-lt"/>
              <a:cs typeface="Times New Roman" pitchFamily="18" charset="0"/>
            </a:endParaRPr>
          </a:p>
          <a:p>
            <a:pPr algn="just"/>
            <a:endParaRPr lang="ru-RU" sz="4800" dirty="0">
              <a:latin typeface="+mj-lt"/>
              <a:cs typeface="Times New Roman" pitchFamily="18" charset="0"/>
            </a:endParaRPr>
          </a:p>
          <a:p>
            <a:pPr algn="just"/>
            <a:endParaRPr lang="ru-RU" sz="4800" dirty="0">
              <a:latin typeface="+mj-lt"/>
              <a:cs typeface="Times New Roman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" t="4870" r="4251" b="7385"/>
          <a:stretch/>
        </p:blipFill>
        <p:spPr bwMode="auto">
          <a:xfrm>
            <a:off x="3750227" y="2319041"/>
            <a:ext cx="1554150" cy="934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2" y="-457"/>
            <a:ext cx="1100854" cy="127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4788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552" y="195486"/>
            <a:ext cx="8229600" cy="857250"/>
          </a:xfrm>
        </p:spPr>
        <p:txBody>
          <a:bodyPr>
            <a:noAutofit/>
          </a:bodyPr>
          <a:lstStyle/>
          <a:p>
            <a:r>
              <a:rPr lang="ru-RU" sz="2200" b="1" dirty="0" smtClean="0"/>
              <a:t>Помощь населению оказанная в период действия </a:t>
            </a:r>
            <a:r>
              <a:rPr lang="ru-RU" sz="2200" b="1" dirty="0">
                <a:cs typeface="Times New Roman" pitchFamily="18" charset="0"/>
              </a:rPr>
              <a:t>ограничительных </a:t>
            </a:r>
            <a:r>
              <a:rPr lang="ru-RU" sz="2200" b="1" dirty="0" smtClean="0">
                <a:cs typeface="Times New Roman" pitchFamily="18" charset="0"/>
              </a:rPr>
              <a:t>мер, </a:t>
            </a:r>
            <a:r>
              <a:rPr lang="ru-RU" sz="2200" b="1" dirty="0">
                <a:cs typeface="Times New Roman" pitchFamily="18" charset="0"/>
              </a:rPr>
              <a:t>направленных на предотвращение распространения </a:t>
            </a:r>
            <a:r>
              <a:rPr lang="ru-RU" sz="2200" b="1" dirty="0" smtClean="0">
                <a:cs typeface="Times New Roman" pitchFamily="18" charset="0"/>
              </a:rPr>
              <a:t>новой коронавирусной </a:t>
            </a:r>
            <a:r>
              <a:rPr lang="ru-RU" sz="2200" b="1" dirty="0">
                <a:cs typeface="Times New Roman" pitchFamily="18" charset="0"/>
              </a:rPr>
              <a:t>инфекции</a:t>
            </a:r>
            <a:endParaRPr lang="ru-RU" sz="2200" b="1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15" t="31304" r="3042" b="33626"/>
          <a:stretch/>
        </p:blipFill>
        <p:spPr bwMode="auto">
          <a:xfrm>
            <a:off x="3131840" y="1419622"/>
            <a:ext cx="2497157" cy="533166"/>
          </a:xfrm>
          <a:prstGeom prst="rect">
            <a:avLst/>
          </a:prstGeom>
          <a:ln>
            <a:noFill/>
          </a:ln>
          <a:effectLst>
            <a:glow>
              <a:schemeClr val="accent1"/>
            </a:glow>
          </a:effec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457200" y="1200151"/>
            <a:ext cx="8219256" cy="3531839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sz="1300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algn="just"/>
            <a:endParaRPr lang="ru-RU" sz="1300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algn="just"/>
            <a:endParaRPr lang="ru-RU" sz="1300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algn="just"/>
            <a:endParaRPr lang="ru-RU" sz="1600" dirty="0" smtClean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pPr algn="just"/>
            <a:endParaRPr lang="ru-RU" sz="1600" dirty="0" smtClean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endParaRPr lang="ru-RU" sz="2700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algn="just"/>
            <a:r>
              <a:rPr lang="ru-RU" sz="2800" dirty="0" smtClean="0">
                <a:cs typeface="Times New Roman" pitchFamily="18" charset="0"/>
              </a:rPr>
              <a:t>            </a:t>
            </a:r>
            <a:r>
              <a:rPr lang="ru-RU" sz="2100" dirty="0" smtClean="0">
                <a:cs typeface="Times New Roman" pitchFamily="18" charset="0"/>
              </a:rPr>
              <a:t>В муниципальном образовании Щербиновский район в период действия карантина велась следующая работа по оказанию помощи гражданам в период карантина:</a:t>
            </a:r>
            <a:r>
              <a:rPr lang="ru-RU" sz="2100" dirty="0" smtClean="0">
                <a:solidFill>
                  <a:prstClr val="black"/>
                </a:solidFill>
                <a:cs typeface="Times New Roman" pitchFamily="18" charset="0"/>
              </a:rPr>
              <a:t>              </a:t>
            </a:r>
          </a:p>
          <a:p>
            <a:pPr algn="just"/>
            <a:r>
              <a:rPr lang="ru-RU" sz="2100" dirty="0" smtClean="0">
                <a:solidFill>
                  <a:prstClr val="black"/>
                </a:solidFill>
                <a:cs typeface="Times New Roman" pitchFamily="18" charset="0"/>
              </a:rPr>
              <a:t>            С 15 апреля 2020 года в рамках программы «Пандемия 2020» главой администрации (губернатором) Краснодарского края была организована работа по оказанию материальной помощи из Благотворительного фонда помощи детям «Край добра» семьям с детьми, оказавшимися в сложной жизненной ситуации в связи с </a:t>
            </a:r>
            <a:r>
              <a:rPr lang="ru-RU" sz="2100" dirty="0" err="1" smtClean="0">
                <a:solidFill>
                  <a:prstClr val="black"/>
                </a:solidFill>
                <a:cs typeface="Times New Roman" pitchFamily="18" charset="0"/>
              </a:rPr>
              <a:t>коронавирусом</a:t>
            </a:r>
            <a:r>
              <a:rPr lang="ru-RU" sz="2100" dirty="0" smtClean="0">
                <a:solidFill>
                  <a:prstClr val="black"/>
                </a:solidFill>
                <a:cs typeface="Times New Roman" pitchFamily="18" charset="0"/>
              </a:rPr>
              <a:t>.</a:t>
            </a:r>
          </a:p>
          <a:p>
            <a:pPr algn="just"/>
            <a:r>
              <a:rPr lang="ru-RU" sz="2100" dirty="0" smtClean="0">
                <a:solidFill>
                  <a:prstClr val="black"/>
                </a:solidFill>
                <a:cs typeface="Times New Roman" pitchFamily="18" charset="0"/>
              </a:rPr>
              <a:t>            С этой целью была запущена работа информационной системы «Помощь»</a:t>
            </a:r>
          </a:p>
          <a:p>
            <a:pPr algn="just"/>
            <a:endParaRPr lang="ru-RU" sz="2700" dirty="0" smtClean="0">
              <a:solidFill>
                <a:prstClr val="black"/>
              </a:solidFill>
              <a:cs typeface="Times New Roman" pitchFamily="18" charset="0"/>
            </a:endParaRPr>
          </a:p>
          <a:p>
            <a:endParaRPr lang="ru-RU" sz="2700" dirty="0" smtClean="0"/>
          </a:p>
          <a:p>
            <a:endParaRPr lang="ru-RU" sz="2700" dirty="0" smtClean="0"/>
          </a:p>
          <a:p>
            <a:endParaRPr lang="ru-RU" sz="2700" dirty="0" smtClean="0"/>
          </a:p>
          <a:p>
            <a:endParaRPr lang="ru-RU" sz="2700" dirty="0" smtClean="0"/>
          </a:p>
          <a:p>
            <a:endParaRPr lang="ru-RU" sz="2700" dirty="0" smtClean="0"/>
          </a:p>
          <a:p>
            <a:endParaRPr lang="ru-RU" sz="2700" dirty="0"/>
          </a:p>
        </p:txBody>
      </p:sp>
      <p:pic>
        <p:nvPicPr>
          <p:cNvPr id="7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2" y="-457"/>
            <a:ext cx="1172862" cy="138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6911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3901</TotalTime>
  <Words>377</Words>
  <Application>Microsoft Office PowerPoint</Application>
  <PresentationFormat>Экран (16:9)</PresentationFormat>
  <Paragraphs>112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 Администрацией муниципального образования Щербиновский район работа с предложениями, заявлениями, жалобами граждан ведется в соответствии с Конституцией Российской Федерации, Федеральным законом от 2 мая 2006 года № 59-ФЗ «О порядке рассмотрения обращений граждан Российской Федерации», Законом Краснодарского края от 28 июня 2007 года № 1270-КЗ «О дополнительных гарантиях реализации права граждан на обращения в Краснодарском крае», Порядком работы с обращениями граждан в администрации муниципального образования Щербиновский район, утвержденным постановлением администрации муниципального образования Щербиновский район от 29 октября 2018 года № 499 и Сборником методических рекомендаций и документов, утвержденным Администрацией Президента Российской Федерации от 27 марта 2014 № А1- 1505, а так же велась работа по реализации положения Указа Президента Российской Федерации от 17 апреля 2017 года № 171 «О мониторинге и анализе результатов рассмотрения обращений граждан и организаций». Администрация муниципального образования Щербиновский район  обеспечивает права граждан, реализуя их через проведение личных приемов граждан главой муниципального образования Щербиновский район и его заместителями, в том числе и выездных, организацию встреч с трудовыми коллективами и жителями сельских поселений Щербиновского района, посредством Интернет-ресурса (обращения на официальный сайт, на электронную почту), посредством телефона «горячей линии», через средства массовой информации. </vt:lpstr>
      <vt:lpstr>Презентация PowerPoint</vt:lpstr>
      <vt:lpstr>Презентация PowerPoint</vt:lpstr>
      <vt:lpstr>Презентация PowerPoint</vt:lpstr>
      <vt:lpstr>Принято граждан на личных приемах главой муниципального образования Щербиновский район и его заместителями в каждом квартале в 2020 года </vt:lpstr>
      <vt:lpstr>Принято граждан в администрации муниципального образования Щербиновский район руководством в 2020 году</vt:lpstr>
      <vt:lpstr>Информация о работе администрации муниципального образования Щербиновский район   с населением в период действия ограничительных мер, направленных на предотвращение распространения новой коронавирусной инфекции в 2020 году</vt:lpstr>
      <vt:lpstr>Помощь населению оказанная в период действия ограничительных мер, направленных на предотвращение распространения новой коронавирусной инфекции</vt:lpstr>
      <vt:lpstr>Работа информационной системы «Помощь»</vt:lpstr>
      <vt:lpstr>Презентация PowerPoint</vt:lpstr>
      <vt:lpstr>Обращения, полученные в ходе проведения выездных приемов главой муниципального образования Щербиновский район  в 2020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прямой линии администрации муниципального образования Щербиновский район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 Шапарь</dc:creator>
  <cp:lastModifiedBy>Левшукова Татьяна</cp:lastModifiedBy>
  <cp:revision>107</cp:revision>
  <cp:lastPrinted>2020-01-14T13:42:11Z</cp:lastPrinted>
  <dcterms:created xsi:type="dcterms:W3CDTF">2019-11-13T11:10:21Z</dcterms:created>
  <dcterms:modified xsi:type="dcterms:W3CDTF">2021-01-15T08:45:38Z</dcterms:modified>
</cp:coreProperties>
</file>