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7" r:id="rId4"/>
    <p:sldId id="275" r:id="rId5"/>
    <p:sldId id="276" r:id="rId6"/>
    <p:sldId id="266" r:id="rId7"/>
    <p:sldId id="267" r:id="rId8"/>
    <p:sldId id="274" r:id="rId9"/>
    <p:sldId id="268" r:id="rId10"/>
    <p:sldId id="258" r:id="rId11"/>
    <p:sldId id="270" r:id="rId12"/>
    <p:sldId id="264" r:id="rId13"/>
    <p:sldId id="271" r:id="rId14"/>
    <p:sldId id="282" r:id="rId15"/>
    <p:sldId id="277" r:id="rId16"/>
    <p:sldId id="265" r:id="rId17"/>
  </p:sldIdLst>
  <p:sldSz cx="9144000" cy="5143500" type="screen16x9"/>
  <p:notesSz cx="6797675" cy="99250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5A40"/>
    <a:srgbClr val="666633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31" autoAdjust="0"/>
    <p:restoredTop sz="86323" autoAdjust="0"/>
  </p:normalViewPr>
  <p:slideViewPr>
    <p:cSldViewPr>
      <p:cViewPr varScale="1">
        <p:scale>
          <a:sx n="80" d="100"/>
          <a:sy n="80" d="100"/>
        </p:scale>
        <p:origin x="-636" y="-6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258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письменных обращений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1 квартал</c:v>
                </c:pt>
                <c:pt idx="1">
                  <c:v>2 квартал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47</c:v>
                </c:pt>
                <c:pt idx="1">
                  <c:v>87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725-4155-9E03-BDD0C19A5A5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Через администрацию Краснодарского края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1 квартал</c:v>
                </c:pt>
                <c:pt idx="1">
                  <c:v>2 квартал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23</c:v>
                </c:pt>
                <c:pt idx="1">
                  <c:v>37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725-4155-9E03-BDD0C19A5A56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Обращения к Президенту РФ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1 квартал</c:v>
                </c:pt>
                <c:pt idx="1">
                  <c:v>2 квартал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4</c:v>
                </c:pt>
                <c:pt idx="1">
                  <c:v>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725-4155-9E03-BDD0C19A5A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3491328"/>
        <c:axId val="41979840"/>
        <c:axId val="0"/>
      </c:bar3DChart>
      <c:catAx>
        <c:axId val="434913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41979840"/>
        <c:crosses val="autoZero"/>
        <c:auto val="1"/>
        <c:lblAlgn val="ctr"/>
        <c:lblOffset val="100"/>
        <c:noMultiLvlLbl val="0"/>
      </c:catAx>
      <c:valAx>
        <c:axId val="419798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34913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8203385203062539"/>
          <c:y val="3.8965059055118108E-2"/>
          <c:w val="0.31342602004032649"/>
          <c:h val="0.87206988188976375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hPercent val="121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thickness val="0"/>
      <c:spPr>
        <a:solidFill>
          <a:srgbClr val="FFFFFF"/>
        </a:solidFill>
        <a:ln w="12700">
          <a:solidFill>
            <a:srgbClr val="808080"/>
          </a:solidFill>
          <a:prstDash val="solid"/>
        </a:ln>
      </c:spPr>
    </c:sideWall>
    <c:backWall>
      <c:thickness val="0"/>
    </c:backWall>
    <c:plotArea>
      <c:layout>
        <c:manualLayout>
          <c:layoutTarget val="inner"/>
          <c:xMode val="edge"/>
          <c:yMode val="edge"/>
          <c:x val="3.7430037444038354E-2"/>
          <c:y val="7.9441471961569823E-2"/>
          <c:w val="0.53921568627450978"/>
          <c:h val="0.83647798742138368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Принято граждан главой на личных приемах</c:v>
                </c:pt>
              </c:strCache>
            </c:strRef>
          </c:tx>
          <c:spPr>
            <a:solidFill>
              <a:srgbClr val="9999FF"/>
            </a:solidFill>
            <a:ln w="12674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Sheet1!$B$1:$E$1</c:f>
              <c:strCache>
                <c:ptCount val="2"/>
                <c:pt idx="0">
                  <c:v>1 кв</c:v>
                </c:pt>
                <c:pt idx="1">
                  <c:v>2 кв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22</c:v>
                </c:pt>
                <c:pt idx="1">
                  <c:v>46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EA9-4271-8C5C-9B90F238E6D9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Принято граждан заместителями главы</c:v>
                </c:pt>
              </c:strCache>
            </c:strRef>
          </c:tx>
          <c:spPr>
            <a:solidFill>
              <a:srgbClr val="FFFF00"/>
            </a:solidFill>
            <a:ln w="12674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Sheet1!$B$1:$E$1</c:f>
              <c:strCache>
                <c:ptCount val="2"/>
                <c:pt idx="0">
                  <c:v>1 кв</c:v>
                </c:pt>
                <c:pt idx="1">
                  <c:v>2 кв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5</c:v>
                </c:pt>
                <c:pt idx="1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EA9-4271-8C5C-9B90F238E6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43492864"/>
        <c:axId val="41985152"/>
        <c:axId val="0"/>
      </c:bar3DChart>
      <c:catAx>
        <c:axId val="434928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69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173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4198515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41985152"/>
        <c:scaling>
          <c:orientation val="minMax"/>
        </c:scaling>
        <c:delete val="0"/>
        <c:axPos val="l"/>
        <c:majorGridlines>
          <c:spPr>
            <a:ln w="3169">
              <a:solidFill>
                <a:srgbClr val="00000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69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173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43492864"/>
        <c:crosses val="autoZero"/>
        <c:crossBetween val="between"/>
      </c:valAx>
      <c:spPr>
        <a:noFill/>
        <a:ln w="25348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6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/>
            </a:pPr>
            <a:endParaRPr lang="ru-RU"/>
          </a:p>
        </c:txPr>
      </c:legendEntry>
      <c:layout>
        <c:manualLayout>
          <c:xMode val="edge"/>
          <c:yMode val="edge"/>
          <c:x val="0.54460242450988405"/>
          <c:y val="0.17401639876299085"/>
          <c:w val="0.44843868474773979"/>
          <c:h val="0.647042861457098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173" b="1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 w="50800" cap="rnd" cmpd="dbl">
              <a:solidFill>
                <a:srgbClr val="002060"/>
              </a:solidFill>
              <a:prstDash val="dash"/>
              <a:miter lim="800000"/>
            </a:ln>
          </c:spPr>
          <c:dPt>
            <c:idx val="2"/>
            <c:bubble3D val="0"/>
            <c:spPr>
              <a:solidFill>
                <a:srgbClr val="00B0F0"/>
              </a:solidFill>
              <a:ln w="50800" cap="rnd" cmpd="dbl">
                <a:solidFill>
                  <a:srgbClr val="002060"/>
                </a:solidFill>
                <a:prstDash val="dash"/>
                <a:miter lim="800000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E9C-4D8E-9CDD-CADAAFEEECCF}"/>
              </c:ext>
            </c:extLst>
          </c:dPt>
          <c:dPt>
            <c:idx val="3"/>
            <c:bubble3D val="0"/>
            <c:spPr>
              <a:solidFill>
                <a:srgbClr val="FFFF00"/>
              </a:solidFill>
              <a:ln w="50800" cap="rnd" cmpd="dbl">
                <a:solidFill>
                  <a:srgbClr val="002060"/>
                </a:solidFill>
                <a:prstDash val="dash"/>
                <a:miter lim="800000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E9C-4D8E-9CDD-CADAAFEEECCF}"/>
              </c:ext>
            </c:extLst>
          </c:dPt>
          <c:dLbls>
            <c:dLbl>
              <c:idx val="2"/>
              <c:layout>
                <c:manualLayout>
                  <c:x val="-7.5389326334208223E-2"/>
                  <c:y val="-0.18460316875731975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68</a:t>
                    </a:r>
                    <a:endParaRPr lang="en-US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E9C-4D8E-9CDD-CADAAFEEECCF}"/>
                </c:ext>
              </c:extLst>
            </c:dLbl>
            <c:dLbl>
              <c:idx val="3"/>
              <c:layout>
                <c:manualLayout>
                  <c:x val="7.0563879167881788E-2"/>
                  <c:y val="0.16069385620529894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14</a:t>
                    </a:r>
                    <a:endParaRPr lang="en-US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E9C-4D8E-9CDD-CADAAFEEECCF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2">
                  <c:v>Принято главой МО</c:v>
                </c:pt>
                <c:pt idx="3">
                  <c:v>Принято заместителями главы МО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2">
                  <c:v>68</c:v>
                </c:pt>
                <c:pt idx="3">
                  <c:v>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E9C-4D8E-9CDD-CADAAFEEEC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0"/>
        <c:delete val="1"/>
      </c:legendEntry>
      <c:legendEntry>
        <c:idx val="1"/>
        <c:delete val="1"/>
      </c:legendEntry>
      <c:legendEntry>
        <c:idx val="2"/>
        <c:txPr>
          <a:bodyPr/>
          <a:lstStyle/>
          <a:p>
            <a:pPr>
              <a:defRPr b="1"/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b="1"/>
            </a:pPr>
            <a:endParaRPr lang="ru-RU"/>
          </a:p>
        </c:txPr>
      </c:legendEntry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608452802085259E-2"/>
          <c:y val="9.7165997759508196E-2"/>
          <c:w val="0.64132231404958673"/>
          <c:h val="0.732793522267206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Глафировское с.п.</c:v>
                </c:pt>
              </c:strCache>
            </c:strRef>
          </c:tx>
          <c:spPr>
            <a:solidFill>
              <a:srgbClr val="9999FF"/>
            </a:solidFill>
            <a:ln w="12699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Sheet1!$A$2:$A$2</c:f>
              <c:strCache>
                <c:ptCount val="1"/>
                <c:pt idx="0">
                  <c:v>сельские поселения МО Щербиновский район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1BE-4642-970B-750754E6595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Шабельское с.п.</c:v>
                </c:pt>
              </c:strCache>
            </c:strRef>
          </c:tx>
          <c:spPr>
            <a:solidFill>
              <a:srgbClr val="993366"/>
            </a:solidFill>
            <a:ln w="12699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Sheet1!$A$2:$A$2</c:f>
              <c:strCache>
                <c:ptCount val="1"/>
                <c:pt idx="0">
                  <c:v>сельские поселения МО Щербиновский район</c:v>
                </c:pt>
              </c:strCache>
            </c:strRef>
          </c:cat>
          <c:val>
            <c:numRef>
              <c:f>Sheet1!$C$2:$C$2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1BE-4642-970B-750754E6595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Николаевское с.п.</c:v>
                </c:pt>
              </c:strCache>
            </c:strRef>
          </c:tx>
          <c:spPr>
            <a:solidFill>
              <a:srgbClr val="FFFFCC"/>
            </a:solidFill>
            <a:ln w="12699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Sheet1!$A$2:$A$2</c:f>
              <c:strCache>
                <c:ptCount val="1"/>
                <c:pt idx="0">
                  <c:v>сельские поселения МО Щербиновский район</c:v>
                </c:pt>
              </c:strCache>
            </c:strRef>
          </c:cat>
          <c:val>
            <c:numRef>
              <c:f>Sheet1!$D$2:$D$2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1BE-4642-970B-750754E659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3491840"/>
        <c:axId val="41991488"/>
      </c:barChart>
      <c:catAx>
        <c:axId val="434918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4199148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41991488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43491840"/>
        <c:crosses val="autoZero"/>
        <c:crossBetween val="between"/>
      </c:valAx>
      <c:spPr>
        <a:solidFill>
          <a:srgbClr val="C0C0C0"/>
        </a:solidFill>
        <a:ln w="12699">
          <a:solidFill>
            <a:srgbClr val="808080"/>
          </a:solidFill>
          <a:prstDash val="solid"/>
        </a:ln>
      </c:spPr>
    </c:plotArea>
    <c:legend>
      <c:legendPos val="r"/>
      <c:legendEntry>
        <c:idx val="0"/>
        <c:txPr>
          <a:bodyPr/>
          <a:lstStyle/>
          <a:p>
            <a:pPr>
              <a:defRPr sz="1400"/>
            </a:pPr>
            <a:endParaRPr lang="ru-RU"/>
          </a:p>
        </c:txPr>
      </c:legendEntry>
      <c:layout>
        <c:manualLayout>
          <c:xMode val="edge"/>
          <c:yMode val="edge"/>
          <c:x val="0.74034105502456404"/>
          <c:y val="6.9707764224648583E-2"/>
          <c:w val="0.22250667163160182"/>
          <c:h val="0.2368157010332185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75" b="1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7.2396888972283656E-3"/>
          <c:w val="0.9526814093826973"/>
          <c:h val="0.98973232632876773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FC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17E-4DD1-A60B-CAC861AD0738}"/>
              </c:ext>
            </c:extLst>
          </c:dPt>
          <c:dPt>
            <c:idx val="1"/>
            <c:invertIfNegative val="0"/>
            <c:bubble3D val="0"/>
            <c:spPr>
              <a:solidFill>
                <a:srgbClr val="FFFF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17E-4DD1-A60B-CAC861AD0738}"/>
              </c:ext>
            </c:extLst>
          </c:dPt>
          <c:dPt>
            <c:idx val="2"/>
            <c:invertIfNegative val="0"/>
            <c:bubble3D val="0"/>
            <c:spPr>
              <a:solidFill>
                <a:srgbClr val="00B0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17E-4DD1-A60B-CAC861AD0738}"/>
              </c:ext>
            </c:extLst>
          </c:dPt>
          <c:dPt>
            <c:idx val="3"/>
            <c:invertIfNegative val="0"/>
            <c:bubble3D val="0"/>
            <c:spPr>
              <a:solidFill>
                <a:srgbClr val="0070C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17E-4DD1-A60B-CAC861AD0738}"/>
              </c:ext>
            </c:extLst>
          </c:dPt>
          <c:dPt>
            <c:idx val="4"/>
            <c:invertIfNegative val="0"/>
            <c:bubble3D val="0"/>
            <c:spPr>
              <a:solidFill>
                <a:srgbClr val="7030A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817E-4DD1-A60B-CAC861AD0738}"/>
              </c:ext>
            </c:extLst>
          </c:dPt>
          <c:dPt>
            <c:idx val="5"/>
            <c:invertIfNegative val="0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817E-4DD1-A60B-CAC861AD0738}"/>
              </c:ext>
            </c:extLst>
          </c:dPt>
          <c:dPt>
            <c:idx val="6"/>
            <c:invertIfNegative val="0"/>
            <c:bubble3D val="0"/>
            <c:spPr>
              <a:solidFill>
                <a:schemeClr val="bg2">
                  <a:lumMod val="2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817E-4DD1-A60B-CAC861AD0738}"/>
              </c:ext>
            </c:extLst>
          </c:dPt>
          <c:dPt>
            <c:idx val="7"/>
            <c:invertIfNegative val="0"/>
            <c:bubble3D val="0"/>
            <c:spPr>
              <a:solidFill>
                <a:schemeClr val="tx2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817E-4DD1-A60B-CAC861AD0738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817E-4DD1-A60B-CAC861AD0738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817E-4DD1-A60B-CAC861AD0738}"/>
              </c:ext>
            </c:extLst>
          </c:dPt>
          <c:dPt>
            <c:idx val="10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5-817E-4DD1-A60B-CAC861AD0738}"/>
              </c:ext>
            </c:extLst>
          </c:dPt>
          <c:dPt>
            <c:idx val="11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7-817E-4DD1-A60B-CAC861AD0738}"/>
              </c:ext>
            </c:extLst>
          </c:dPt>
          <c:dPt>
            <c:idx val="12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9-817E-4DD1-A60B-CAC861AD0738}"/>
              </c:ext>
            </c:extLst>
          </c:dPt>
          <c:dPt>
            <c:idx val="13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B-817E-4DD1-A60B-CAC861AD0738}"/>
              </c:ext>
            </c:extLst>
          </c:dPt>
          <c:dLbls>
            <c:dLbl>
              <c:idx val="0"/>
              <c:layout>
                <c:manualLayout>
                  <c:x val="0.19415500014275824"/>
                  <c:y val="-9.08412272923754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17E-4DD1-A60B-CAC861AD0738}"/>
                </c:ext>
              </c:extLst>
            </c:dLbl>
            <c:dLbl>
              <c:idx val="1"/>
              <c:layout>
                <c:manualLayout>
                  <c:x val="0.22216910330125125"/>
                  <c:y val="-2.844853216589127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17E-4DD1-A60B-CAC861AD0738}"/>
                </c:ext>
              </c:extLst>
            </c:dLbl>
            <c:dLbl>
              <c:idx val="2"/>
              <c:layout>
                <c:manualLayout>
                  <c:x val="4.0866055533125042E-2"/>
                  <c:y val="-2.844666004852507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17E-4DD1-A60B-CAC861AD0738}"/>
                </c:ext>
              </c:extLst>
            </c:dLbl>
            <c:dLbl>
              <c:idx val="3"/>
              <c:layout>
                <c:manualLayout>
                  <c:x val="3.8647555638340249E-2"/>
                  <c:y val="-5.689229588857674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17E-4DD1-A60B-CAC861AD0738}"/>
                </c:ext>
              </c:extLst>
            </c:dLbl>
            <c:dLbl>
              <c:idx val="4"/>
              <c:layout>
                <c:manualLayout>
                  <c:x val="3.8655033453023686E-2"/>
                  <c:y val="-8.71719102455009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17E-4DD1-A60B-CAC861AD0738}"/>
                </c:ext>
              </c:extLst>
            </c:dLbl>
            <c:dLbl>
              <c:idx val="5"/>
              <c:layout>
                <c:manualLayout>
                  <c:x val="3.8662511267707138E-2"/>
                  <c:y val="3.211308076955997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817E-4DD1-A60B-CAC861AD0738}"/>
                </c:ext>
              </c:extLst>
            </c:dLbl>
            <c:dLbl>
              <c:idx val="6"/>
              <c:layout>
                <c:manualLayout>
                  <c:x val="5.1612726696750148E-2"/>
                  <c:y val="-9.083884307077251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817E-4DD1-A60B-CAC861AD0738}"/>
                </c:ext>
              </c:extLst>
            </c:dLbl>
            <c:dLbl>
              <c:idx val="7"/>
              <c:layout>
                <c:manualLayout>
                  <c:x val="7.7468120716401842E-2"/>
                  <c:y val="-3.028438280012998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817E-4DD1-A60B-CAC861AD0738}"/>
                </c:ext>
              </c:extLst>
            </c:dLbl>
            <c:dLbl>
              <c:idx val="8"/>
              <c:layout>
                <c:manualLayout>
                  <c:x val="7.7468120716401842E-2"/>
                  <c:y val="-2.6612681531652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817E-4DD1-A60B-CAC861AD0738}"/>
                </c:ext>
              </c:extLst>
            </c:dLbl>
            <c:dLbl>
              <c:idx val="9"/>
              <c:layout>
                <c:manualLayout>
                  <c:x val="9.033523043225848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817E-4DD1-A60B-CAC861AD0738}"/>
                </c:ext>
              </c:extLst>
            </c:dLbl>
            <c:dLbl>
              <c:idx val="10"/>
              <c:layout>
                <c:manualLayout>
                  <c:x val="0.14626503550602371"/>
                  <c:y val="-6.05616129354512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817E-4DD1-A60B-CAC861AD0738}"/>
                </c:ext>
              </c:extLst>
            </c:dLbl>
            <c:dLbl>
              <c:idx val="11"/>
              <c:layout>
                <c:manualLayout>
                  <c:x val="0.14827265879819282"/>
                  <c:y val="3.027961435692417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817E-4DD1-A60B-CAC861AD0738}"/>
                </c:ext>
              </c:extLst>
            </c:dLbl>
            <c:dLbl>
              <c:idx val="12"/>
              <c:layout>
                <c:manualLayout>
                  <c:x val="0.15474776651271432"/>
                  <c:y val="-2.84461479442883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817E-4DD1-A60B-CAC861AD0738}"/>
                </c:ext>
              </c:extLst>
            </c:dLbl>
            <c:dLbl>
              <c:idx val="13"/>
              <c:layout>
                <c:manualLayout>
                  <c:x val="0.23808155304693757"/>
                  <c:y val="5.506121369754384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817E-4DD1-A60B-CAC861AD0738}"/>
                </c:ext>
              </c:extLst>
            </c:dLbl>
            <c:dLbl>
              <c:idx val="14"/>
              <c:layout>
                <c:manualLayout>
                  <c:x val="0.25037066167783129"/>
                  <c:y val="3.027961435692403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817E-4DD1-A60B-CAC861AD0738}"/>
                </c:ext>
              </c:extLst>
            </c:dLbl>
            <c:dLbl>
              <c:idx val="15"/>
              <c:layout>
                <c:manualLayout>
                  <c:x val="0.42088200144389804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Лист1!$A$2:$A$17</c:f>
              <c:strCache>
                <c:ptCount val="16"/>
                <c:pt idx="1">
                  <c:v>Категория 15</c:v>
                </c:pt>
                <c:pt idx="2">
                  <c:v>Категория 14</c:v>
                </c:pt>
                <c:pt idx="3">
                  <c:v>Категория 13</c:v>
                </c:pt>
                <c:pt idx="4">
                  <c:v>Категория 12</c:v>
                </c:pt>
                <c:pt idx="5">
                  <c:v>Категория 11</c:v>
                </c:pt>
                <c:pt idx="6">
                  <c:v>Категория 10</c:v>
                </c:pt>
                <c:pt idx="7">
                  <c:v>Категория 9</c:v>
                </c:pt>
                <c:pt idx="8">
                  <c:v>Категория 8</c:v>
                </c:pt>
                <c:pt idx="9">
                  <c:v>Категория 7</c:v>
                </c:pt>
                <c:pt idx="10">
                  <c:v>Категория 6</c:v>
                </c:pt>
                <c:pt idx="11">
                  <c:v>Категория 5</c:v>
                </c:pt>
                <c:pt idx="12">
                  <c:v>Категория 4</c:v>
                </c:pt>
                <c:pt idx="13">
                  <c:v>Категория 3</c:v>
                </c:pt>
                <c:pt idx="14">
                  <c:v>Категория 2</c:v>
                </c:pt>
                <c:pt idx="15">
                  <c:v>Категория 1</c:v>
                </c:pt>
              </c:strCache>
            </c:strRef>
          </c:cat>
          <c:val>
            <c:numRef>
              <c:f>Лист1!$B$2:$B$17</c:f>
              <c:numCache>
                <c:formatCode>General</c:formatCode>
                <c:ptCount val="16"/>
                <c:pt idx="1">
                  <c:v>16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3</c:v>
                </c:pt>
                <c:pt idx="7">
                  <c:v>5</c:v>
                </c:pt>
                <c:pt idx="8">
                  <c:v>5</c:v>
                </c:pt>
                <c:pt idx="9">
                  <c:v>6</c:v>
                </c:pt>
                <c:pt idx="10">
                  <c:v>10</c:v>
                </c:pt>
                <c:pt idx="11">
                  <c:v>10</c:v>
                </c:pt>
                <c:pt idx="12">
                  <c:v>11</c:v>
                </c:pt>
                <c:pt idx="13">
                  <c:v>18</c:v>
                </c:pt>
                <c:pt idx="14">
                  <c:v>19</c:v>
                </c:pt>
                <c:pt idx="15">
                  <c:v>33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D-817E-4DD1-A60B-CAC861AD07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3494400"/>
        <c:axId val="45344448"/>
      </c:barChart>
      <c:catAx>
        <c:axId val="43494400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45344448"/>
        <c:crosses val="autoZero"/>
        <c:auto val="1"/>
        <c:lblAlgn val="ctr"/>
        <c:lblOffset val="100"/>
        <c:noMultiLvlLbl val="0"/>
      </c:catAx>
      <c:valAx>
        <c:axId val="4534444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34944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13.07.2022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330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13.07.2022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7152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13.07.2022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38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13.07.2022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185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13.07.2022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42254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13.07.2022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524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13.07.2022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568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13.07.2022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1603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13.07.2022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889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13.07.2022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809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13.07.2022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7281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786327-9CED-4A96-AE9A-BD88999B0F08}" type="datetimeFigureOut">
              <a:rPr lang="ru-RU" smtClean="0"/>
              <a:t>13.07.2022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499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11" Type="http://schemas.openxmlformats.org/officeDocument/2006/relationships/image" Target="../media/image26.png"/><Relationship Id="rId5" Type="http://schemas.openxmlformats.org/officeDocument/2006/relationships/image" Target="../media/image20.jpeg"/><Relationship Id="rId10" Type="http://schemas.openxmlformats.org/officeDocument/2006/relationships/image" Target="../media/image25.gif"/><Relationship Id="rId4" Type="http://schemas.openxmlformats.org/officeDocument/2006/relationships/image" Target="../media/image19.png"/><Relationship Id="rId9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staradm.ru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-9470"/>
            <a:ext cx="3779581" cy="5143500"/>
          </a:xfrm>
          <a:prstGeom prst="rect">
            <a:avLst/>
          </a:prstGeom>
          <a:ln>
            <a:noFill/>
          </a:ln>
        </p:spPr>
      </p:pic>
      <p:pic>
        <p:nvPicPr>
          <p:cNvPr id="1028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2644" y="267494"/>
            <a:ext cx="2166938" cy="255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76351" y="2456374"/>
            <a:ext cx="4387740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495A40"/>
                </a:solidFill>
              </a:rPr>
              <a:t>ОБЗОР</a:t>
            </a:r>
            <a:r>
              <a:rPr lang="ru-RU" dirty="0" smtClean="0">
                <a:solidFill>
                  <a:srgbClr val="495A40"/>
                </a:solidFill>
              </a:rPr>
              <a:t> </a:t>
            </a:r>
          </a:p>
          <a:p>
            <a:pPr algn="ctr"/>
            <a:r>
              <a:rPr lang="ru-RU" sz="2400" u="sng" dirty="0" smtClean="0">
                <a:solidFill>
                  <a:srgbClr val="495A40"/>
                </a:solidFill>
              </a:rPr>
              <a:t>ОБРАЩЕНИЙ ГРАЖДАН</a:t>
            </a:r>
          </a:p>
          <a:p>
            <a:pPr algn="ctr"/>
            <a:r>
              <a:rPr lang="ru-RU" sz="2400" u="sng" dirty="0">
                <a:solidFill>
                  <a:srgbClr val="495A40"/>
                </a:solidFill>
              </a:rPr>
              <a:t>п</a:t>
            </a:r>
            <a:r>
              <a:rPr lang="ru-RU" sz="2400" u="sng" dirty="0" smtClean="0">
                <a:solidFill>
                  <a:srgbClr val="495A40"/>
                </a:solidFill>
              </a:rPr>
              <a:t>оступивших в администрацию </a:t>
            </a:r>
          </a:p>
          <a:p>
            <a:pPr algn="ctr"/>
            <a:r>
              <a:rPr lang="ru-RU" sz="2400" u="sng" dirty="0" smtClean="0">
                <a:solidFill>
                  <a:srgbClr val="495A40"/>
                </a:solidFill>
              </a:rPr>
              <a:t>муниципального образования </a:t>
            </a:r>
          </a:p>
          <a:p>
            <a:pPr algn="ctr"/>
            <a:r>
              <a:rPr lang="ru-RU" sz="2400" u="sng" dirty="0" smtClean="0">
                <a:solidFill>
                  <a:srgbClr val="495A40"/>
                </a:solidFill>
              </a:rPr>
              <a:t>Щербиновский район </a:t>
            </a:r>
          </a:p>
          <a:p>
            <a:pPr algn="ctr"/>
            <a:r>
              <a:rPr lang="ru-RU" sz="2400" u="sng" dirty="0">
                <a:solidFill>
                  <a:srgbClr val="495A40"/>
                </a:solidFill>
              </a:rPr>
              <a:t>в</a:t>
            </a:r>
            <a:r>
              <a:rPr lang="ru-RU" sz="2400" u="sng" dirty="0" smtClean="0">
                <a:solidFill>
                  <a:srgbClr val="495A40"/>
                </a:solidFill>
              </a:rPr>
              <a:t> первом полугодии 2022 года</a:t>
            </a:r>
            <a:endParaRPr lang="ru-RU" sz="2400" u="sng" dirty="0">
              <a:solidFill>
                <a:srgbClr val="495A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17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63834" y="764928"/>
            <a:ext cx="1991699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Коммунальное хозяйство</a:t>
            </a:r>
            <a:endParaRPr lang="ru-RU" sz="1300" dirty="0"/>
          </a:p>
        </p:txBody>
      </p:sp>
      <p:sp>
        <p:nvSpPr>
          <p:cNvPr id="8" name="TextBox 7"/>
          <p:cNvSpPr txBox="1"/>
          <p:nvPr/>
        </p:nvSpPr>
        <p:spPr>
          <a:xfrm>
            <a:off x="1644970" y="1779474"/>
            <a:ext cx="1816395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Земельные отношения</a:t>
            </a:r>
            <a:endParaRPr lang="ru-RU" sz="1300" dirty="0"/>
          </a:p>
        </p:txBody>
      </p:sp>
      <p:sp>
        <p:nvSpPr>
          <p:cNvPr id="9" name="TextBox 8"/>
          <p:cNvSpPr txBox="1"/>
          <p:nvPr/>
        </p:nvSpPr>
        <p:spPr>
          <a:xfrm>
            <a:off x="897082" y="1269866"/>
            <a:ext cx="2544158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Транспорт и дорожное хозяйство</a:t>
            </a:r>
            <a:endParaRPr lang="ru-RU" sz="1300" dirty="0"/>
          </a:p>
        </p:txBody>
      </p:sp>
      <p:sp>
        <p:nvSpPr>
          <p:cNvPr id="10" name="TextBox 9"/>
          <p:cNvSpPr txBox="1"/>
          <p:nvPr/>
        </p:nvSpPr>
        <p:spPr>
          <a:xfrm>
            <a:off x="908807" y="2825227"/>
            <a:ext cx="2534348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Экология и природопользование</a:t>
            </a:r>
            <a:endParaRPr lang="ru-RU" sz="1300" dirty="0"/>
          </a:p>
        </p:txBody>
      </p:sp>
      <p:sp>
        <p:nvSpPr>
          <p:cNvPr id="11" name="TextBox 10"/>
          <p:cNvSpPr txBox="1"/>
          <p:nvPr/>
        </p:nvSpPr>
        <p:spPr>
          <a:xfrm>
            <a:off x="1757479" y="2068771"/>
            <a:ext cx="1706493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Жилищное хозяйство</a:t>
            </a:r>
            <a:endParaRPr lang="ru-RU" sz="1300" dirty="0"/>
          </a:p>
        </p:txBody>
      </p:sp>
      <p:sp>
        <p:nvSpPr>
          <p:cNvPr id="12" name="TextBox 11"/>
          <p:cNvSpPr txBox="1"/>
          <p:nvPr/>
        </p:nvSpPr>
        <p:spPr>
          <a:xfrm>
            <a:off x="1633942" y="3070514"/>
            <a:ext cx="1809213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1300" dirty="0" smtClean="0"/>
              <a:t>Трудовые отношения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75842" y="4145795"/>
            <a:ext cx="2472087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Работа с обращениями граждан</a:t>
            </a:r>
            <a:endParaRPr lang="ru-RU" sz="1300" dirty="0"/>
          </a:p>
        </p:txBody>
      </p:sp>
      <p:sp>
        <p:nvSpPr>
          <p:cNvPr id="14" name="TextBox 13"/>
          <p:cNvSpPr txBox="1"/>
          <p:nvPr/>
        </p:nvSpPr>
        <p:spPr>
          <a:xfrm>
            <a:off x="1377935" y="1020759"/>
            <a:ext cx="2008883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Социальное обеспечение</a:t>
            </a:r>
            <a:endParaRPr lang="ru-RU" sz="1300" dirty="0"/>
          </a:p>
        </p:txBody>
      </p:sp>
      <p:sp>
        <p:nvSpPr>
          <p:cNvPr id="15" name="TextBox 14"/>
          <p:cNvSpPr txBox="1"/>
          <p:nvPr/>
        </p:nvSpPr>
        <p:spPr>
          <a:xfrm>
            <a:off x="126117" y="3644295"/>
            <a:ext cx="3332023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1300" dirty="0" smtClean="0"/>
              <a:t>Безопасность и обеспечение правопорядка</a:t>
            </a:r>
            <a:endParaRPr lang="ru-RU" sz="1300" dirty="0"/>
          </a:p>
        </p:txBody>
      </p:sp>
      <p:sp>
        <p:nvSpPr>
          <p:cNvPr id="16" name="TextBox 15"/>
          <p:cNvSpPr txBox="1"/>
          <p:nvPr/>
        </p:nvSpPr>
        <p:spPr>
          <a:xfrm>
            <a:off x="1864374" y="3924386"/>
            <a:ext cx="1571520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Сельское хозяйство</a:t>
            </a:r>
            <a:endParaRPr lang="ru-RU" sz="1300" dirty="0"/>
          </a:p>
        </p:txBody>
      </p:sp>
      <p:sp>
        <p:nvSpPr>
          <p:cNvPr id="17" name="TextBox 16"/>
          <p:cNvSpPr txBox="1"/>
          <p:nvPr/>
        </p:nvSpPr>
        <p:spPr>
          <a:xfrm>
            <a:off x="1549431" y="1532088"/>
            <a:ext cx="1911934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Образование и культура</a:t>
            </a:r>
            <a:endParaRPr lang="ru-RU" sz="1300" dirty="0"/>
          </a:p>
        </p:txBody>
      </p:sp>
      <p:sp>
        <p:nvSpPr>
          <p:cNvPr id="18" name="TextBox 17"/>
          <p:cNvSpPr txBox="1"/>
          <p:nvPr/>
        </p:nvSpPr>
        <p:spPr>
          <a:xfrm>
            <a:off x="124778" y="4661209"/>
            <a:ext cx="184731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endParaRPr lang="ru-RU" sz="1300" dirty="0" smtClean="0"/>
          </a:p>
        </p:txBody>
      </p:sp>
      <p:sp>
        <p:nvSpPr>
          <p:cNvPr id="19" name="TextBox 18"/>
          <p:cNvSpPr txBox="1"/>
          <p:nvPr/>
        </p:nvSpPr>
        <p:spPr>
          <a:xfrm>
            <a:off x="610722" y="2571750"/>
            <a:ext cx="2830518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Экономика, малый и средний бизнес</a:t>
            </a:r>
            <a:endParaRPr lang="ru-RU" sz="1300" dirty="0"/>
          </a:p>
        </p:txBody>
      </p:sp>
      <p:graphicFrame>
        <p:nvGraphicFramePr>
          <p:cNvPr id="35" name="Диаграмма 34"/>
          <p:cNvGraphicFramePr/>
          <p:nvPr>
            <p:extLst>
              <p:ext uri="{D42A27DB-BD31-4B8C-83A1-F6EECF244321}">
                <p14:modId xmlns:p14="http://schemas.microsoft.com/office/powerpoint/2010/main" val="4018553985"/>
              </p:ext>
            </p:extLst>
          </p:nvPr>
        </p:nvGraphicFramePr>
        <p:xfrm>
          <a:off x="3440456" y="759356"/>
          <a:ext cx="5884072" cy="41942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6" name="TextBox 35"/>
          <p:cNvSpPr txBox="1"/>
          <p:nvPr/>
        </p:nvSpPr>
        <p:spPr>
          <a:xfrm>
            <a:off x="971600" y="51470"/>
            <a:ext cx="74168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ОСНОВНЫЕ ТЕМЫ</a:t>
            </a:r>
          </a:p>
          <a:p>
            <a:pPr algn="ctr"/>
            <a:r>
              <a:rPr lang="ru-RU" sz="2000" dirty="0" smtClean="0"/>
              <a:t>обращений граждан поступивших в первом полугодии 2022 года</a:t>
            </a:r>
            <a:endParaRPr lang="ru-RU" sz="2000" dirty="0"/>
          </a:p>
        </p:txBody>
      </p:sp>
      <p:pic>
        <p:nvPicPr>
          <p:cNvPr id="21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1219322" y="2331392"/>
            <a:ext cx="2238818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Строительство и архитектура</a:t>
            </a:r>
            <a:endParaRPr lang="ru-RU" sz="1300" dirty="0"/>
          </a:p>
        </p:txBody>
      </p:sp>
      <p:sp>
        <p:nvSpPr>
          <p:cNvPr id="23" name="TextBox 22"/>
          <p:cNvSpPr txBox="1"/>
          <p:nvPr/>
        </p:nvSpPr>
        <p:spPr>
          <a:xfrm>
            <a:off x="2044916" y="4413425"/>
            <a:ext cx="1367682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Прочие вопросы</a:t>
            </a:r>
            <a:endParaRPr lang="ru-RU" sz="1300" dirty="0"/>
          </a:p>
        </p:txBody>
      </p:sp>
      <p:sp>
        <p:nvSpPr>
          <p:cNvPr id="20" name="TextBox 19"/>
          <p:cNvSpPr txBox="1"/>
          <p:nvPr/>
        </p:nvSpPr>
        <p:spPr>
          <a:xfrm>
            <a:off x="1781472" y="3362902"/>
            <a:ext cx="1679645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1300" dirty="0" smtClean="0"/>
              <a:t>Здравоохранение</a:t>
            </a:r>
            <a:endParaRPr lang="ru-RU" sz="1300" dirty="0"/>
          </a:p>
        </p:txBody>
      </p:sp>
    </p:spTree>
    <p:extLst>
      <p:ext uri="{BB962C8B-B14F-4D97-AF65-F5344CB8AC3E}">
        <p14:creationId xmlns:p14="http://schemas.microsoft.com/office/powerpoint/2010/main" val="3464768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1734" y="1850291"/>
            <a:ext cx="8278738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	С </a:t>
            </a:r>
            <a:r>
              <a:rPr lang="ru-RU" sz="1600" dirty="0"/>
              <a:t>1 июля 2017 года вступил в силу Указ Президента </a:t>
            </a:r>
            <a:r>
              <a:rPr lang="ru-RU" sz="1600" dirty="0" smtClean="0"/>
              <a:t>РФ от </a:t>
            </a:r>
            <a:r>
              <a:rPr lang="ru-RU" sz="1600" dirty="0"/>
              <a:t>17.04.2017 </a:t>
            </a:r>
            <a:r>
              <a:rPr lang="ru-RU" sz="1600" dirty="0" smtClean="0"/>
              <a:t>года № </a:t>
            </a:r>
            <a:r>
              <a:rPr lang="ru-RU" sz="1600" dirty="0"/>
              <a:t>171 «О мониторинге и анализе результатов рассмотрения обращений граждан и организаций». В соответствии с этим </a:t>
            </a:r>
            <a:r>
              <a:rPr lang="ru-RU" sz="1600" dirty="0" smtClean="0"/>
              <a:t>Указом </a:t>
            </a:r>
            <a:r>
              <a:rPr lang="ru-RU" sz="1600" dirty="0"/>
              <a:t>информация о результатах рассмотрения обращений граждан ежемесячно предоставляется в администрацию </a:t>
            </a:r>
            <a:r>
              <a:rPr lang="ru-RU" sz="1600" dirty="0" smtClean="0"/>
              <a:t>Президента РФ. </a:t>
            </a:r>
            <a:r>
              <a:rPr lang="ru-RU" sz="1600" dirty="0"/>
              <a:t>Данную информацию </a:t>
            </a:r>
            <a:r>
              <a:rPr lang="ru-RU" sz="1600" dirty="0" smtClean="0"/>
              <a:t>регулярно и своевременно предоставляет администрация муниципального образования Щербиновский район, </a:t>
            </a:r>
            <a:r>
              <a:rPr lang="ru-RU" sz="1600" dirty="0"/>
              <a:t>в том числе и сельские </a:t>
            </a:r>
            <a:r>
              <a:rPr lang="ru-RU" sz="1600" dirty="0" smtClean="0"/>
              <a:t>поселения Щербиновского района. 	Исполнение Указа сельскими поселениями Щербиновского района тщательно </a:t>
            </a:r>
            <a:r>
              <a:rPr lang="ru-RU" sz="1600" dirty="0" err="1" smtClean="0"/>
              <a:t>мониторится</a:t>
            </a:r>
            <a:r>
              <a:rPr lang="ru-RU" sz="1600" dirty="0" smtClean="0"/>
              <a:t> сектором по работе с обращениями граждан отдела муниципальной службы, кадровой политики и делопроизводства администрации муниципального образования Щербиновский район в целях недопущения нарушения Указа Президента РФ. </a:t>
            </a:r>
            <a:r>
              <a:rPr lang="ru-RU" sz="1600" dirty="0"/>
              <a:t>В </a:t>
            </a:r>
            <a:r>
              <a:rPr lang="ru-RU" sz="1600" dirty="0" smtClean="0"/>
              <a:t>первом полугодии 20</a:t>
            </a:r>
            <a:r>
              <a:rPr lang="en-US" sz="1600" dirty="0" smtClean="0"/>
              <a:t>2</a:t>
            </a:r>
            <a:r>
              <a:rPr lang="ru-RU" sz="1600" dirty="0"/>
              <a:t>2</a:t>
            </a:r>
            <a:r>
              <a:rPr lang="ru-RU" sz="1600" dirty="0" smtClean="0"/>
              <a:t> года, </a:t>
            </a:r>
            <a:r>
              <a:rPr lang="ru-RU" sz="1600" dirty="0"/>
              <a:t>равно как и в </a:t>
            </a:r>
            <a:r>
              <a:rPr lang="ru-RU" sz="1600" dirty="0" smtClean="0"/>
              <a:t>предыдущие годы, </a:t>
            </a:r>
            <a:r>
              <a:rPr lang="ru-RU" sz="1600" dirty="0"/>
              <a:t>нарушений исполнения требований данного Указа в органах местного </a:t>
            </a:r>
            <a:r>
              <a:rPr lang="ru-RU" sz="1600" dirty="0" smtClean="0"/>
              <a:t>самоуправления муниципального образования Щербиновский район </a:t>
            </a:r>
            <a:r>
              <a:rPr lang="ru-RU" sz="1600" dirty="0"/>
              <a:t>не имеется.</a:t>
            </a:r>
          </a:p>
        </p:txBody>
      </p:sp>
      <p:pic>
        <p:nvPicPr>
          <p:cNvPr id="3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D:\Desktop\пр\ГЕ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90"/>
            <a:ext cx="1477964" cy="145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61634" y="1287800"/>
            <a:ext cx="33370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Указ Президента РФ</a:t>
            </a:r>
          </a:p>
          <a:p>
            <a:r>
              <a:rPr lang="ru-RU" sz="2000" b="1" dirty="0"/>
              <a:t>о</a:t>
            </a:r>
            <a:r>
              <a:rPr lang="ru-RU" sz="2000" b="1" dirty="0" smtClean="0"/>
              <a:t>т 17.04.2017 года № 171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60271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Desktop\пр\821_n1516789_bi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275606"/>
            <a:ext cx="6408612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671" y="128499"/>
            <a:ext cx="1296144" cy="1528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Desktop\пр\еее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95486"/>
            <a:ext cx="1368152" cy="1461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43808" y="267494"/>
            <a:ext cx="28985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Приемы граждан в </a:t>
            </a:r>
          </a:p>
          <a:p>
            <a:r>
              <a:rPr lang="ru-RU" sz="2400" b="1" dirty="0" smtClean="0"/>
              <a:t>режиме видеосвязи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592815" y="4587974"/>
            <a:ext cx="32426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Ежедневно с 10.00 до 17.00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99063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450601"/>
            <a:ext cx="820511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dirty="0" smtClean="0"/>
              <a:t>	</a:t>
            </a:r>
            <a:r>
              <a:rPr lang="ru-RU" dirty="0"/>
              <a:t>Ежедневно по установленному графику  в органах исполнительной власти и местного самоуправления Краснодарского края, в том числе, и поселенческого уровня, осуществляется одновременная работа всех автоматизированных рабочих мест, с целью проведения приемов граждан в режиме видеосвязи, что позволяет населению  обращаться в органы исполнительной власти Краснодарского края по вопросам, относящимся к их компетенции.</a:t>
            </a:r>
          </a:p>
          <a:p>
            <a:pPr indent="457200" algn="just"/>
            <a:r>
              <a:rPr lang="ru-RU" dirty="0" smtClean="0"/>
              <a:t>	В первом полугодии 2022 года два человека обратились </a:t>
            </a:r>
            <a:r>
              <a:rPr lang="ru-RU" dirty="0"/>
              <a:t>через районную администрацию со своими вопросами в г</a:t>
            </a:r>
            <a:r>
              <a:rPr lang="ru-RU" dirty="0" smtClean="0"/>
              <a:t>осударственную жилищную инспекцию </a:t>
            </a:r>
            <a:r>
              <a:rPr lang="ru-RU" dirty="0"/>
              <a:t>Краснодарского края</a:t>
            </a:r>
            <a:r>
              <a:rPr lang="ru-RU" dirty="0" smtClean="0"/>
              <a:t>,.</a:t>
            </a:r>
            <a:endParaRPr lang="ru-RU" dirty="0"/>
          </a:p>
        </p:txBody>
      </p:sp>
      <p:pic>
        <p:nvPicPr>
          <p:cNvPr id="3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717" y="11460"/>
            <a:ext cx="1296144" cy="1528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D:\Desktop\пр\ееем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74256"/>
            <a:ext cx="1368152" cy="1461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4561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7836" y="-30901"/>
            <a:ext cx="8229600" cy="857250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Работа прямой линии администрации муниципального образования Щербиновский район</a:t>
            </a: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859782"/>
            <a:ext cx="8640960" cy="2448272"/>
          </a:xfrm>
        </p:spPr>
        <p:txBody>
          <a:bodyPr>
            <a:normAutofit fontScale="55000" lnSpcReduction="20000"/>
          </a:bodyPr>
          <a:lstStyle/>
          <a:p>
            <a:pPr marL="0" indent="0" algn="just">
              <a:buNone/>
            </a:pPr>
            <a:r>
              <a:rPr lang="ru-RU" sz="2900" dirty="0" smtClean="0"/>
              <a:t>	Для </a:t>
            </a:r>
            <a:r>
              <a:rPr lang="ru-RU" sz="2900" dirty="0"/>
              <a:t>улучшения связи с населением, повышения открытости власти и оперативного реагирования на возникающие проблемы граждан с </a:t>
            </a:r>
            <a:r>
              <a:rPr lang="ru-RU" sz="2900" dirty="0" smtClean="0"/>
              <a:t>2020 </a:t>
            </a:r>
            <a:r>
              <a:rPr lang="ru-RU" sz="2900" dirty="0"/>
              <a:t>года в администрации муниципального образования Щербиновский район организована «Прямая линия» с главой муниципального образования Щербиновский район и его заместителями, где граждане могут напрямую задать свои вопросы, и озвучить возникшие проблемы. «Прямая линия» работает еженедельно по понедельникам с </a:t>
            </a:r>
            <a:r>
              <a:rPr lang="ru-RU" sz="2900" dirty="0" smtClean="0"/>
              <a:t>17.00 </a:t>
            </a:r>
            <a:r>
              <a:rPr lang="ru-RU" sz="2900" dirty="0"/>
              <a:t>до </a:t>
            </a:r>
            <a:r>
              <a:rPr lang="ru-RU" sz="2900" dirty="0" smtClean="0"/>
              <a:t>18.00 </a:t>
            </a:r>
            <a:r>
              <a:rPr lang="ru-RU" sz="2900" dirty="0"/>
              <a:t>часов. Возможность общения с людьми, возможность диалога приносит позитивные изменения в эффективность работы органов местного самоуправления.</a:t>
            </a:r>
          </a:p>
          <a:p>
            <a:pPr marL="0" indent="0" algn="just">
              <a:buNone/>
            </a:pPr>
            <a:r>
              <a:rPr lang="ru-RU" sz="2900" dirty="0" smtClean="0"/>
              <a:t>	В первом полугодии 2022 года на «Прямую </a:t>
            </a:r>
            <a:r>
              <a:rPr lang="ru-RU" sz="2900" dirty="0"/>
              <a:t>линии» в администрацию муниципального образования Щербиновский район поступило </a:t>
            </a:r>
            <a:r>
              <a:rPr lang="ru-RU" sz="2900" dirty="0" smtClean="0"/>
              <a:t>14 звонков, </a:t>
            </a:r>
            <a:r>
              <a:rPr lang="ru-RU" sz="2900" dirty="0"/>
              <a:t>из </a:t>
            </a:r>
            <a:r>
              <a:rPr lang="ru-RU" sz="2900" dirty="0" smtClean="0"/>
              <a:t>которых </a:t>
            </a:r>
            <a:r>
              <a:rPr lang="ru-RU" sz="2900" dirty="0"/>
              <a:t>по 4</a:t>
            </a:r>
            <a:r>
              <a:rPr lang="ru-RU" sz="2900" dirty="0" smtClean="0"/>
              <a:t> вопросам приняты соответствующие меры</a:t>
            </a:r>
            <a:r>
              <a:rPr lang="ru-RU" sz="2900" dirty="0"/>
              <a:t>.</a:t>
            </a:r>
            <a:endParaRPr lang="ru-RU" dirty="0"/>
          </a:p>
        </p:txBody>
      </p:sp>
      <p:pic>
        <p:nvPicPr>
          <p:cNvPr id="4" name="Picture 2" descr="https://xn--80abwknetbhcb9c1ch.xn--p1ai/wp-content/uploads/2019/04/20a8089e80b19c08da2936a5ded38ee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2909" y="698035"/>
            <a:ext cx="4680520" cy="2065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87" y="0"/>
            <a:ext cx="1172862" cy="138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88872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96144" cy="1528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7584" y="1334666"/>
            <a:ext cx="79208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/>
              <a:t>Анализ </a:t>
            </a:r>
            <a:r>
              <a:rPr lang="ru-RU" sz="2000" dirty="0"/>
              <a:t>работы с обращениями граждан свидетельствует о необходимости ее дальнейшего совершенствования, усиления внимания к комплексу проблем, связанных с повышением уровня защиты прав населения муниципального образования Щербиновский район</a:t>
            </a:r>
            <a:r>
              <a:rPr lang="ru-RU" sz="2000" dirty="0" smtClean="0"/>
              <a:t>. Личное общение с людьми приносит позитивные изменения в эффективность работы органов местного самоуправления.</a:t>
            </a:r>
            <a:endParaRPr lang="ru-RU" sz="2000" dirty="0"/>
          </a:p>
          <a:p>
            <a:pPr algn="just"/>
            <a:r>
              <a:rPr lang="ru-RU" sz="2000" dirty="0" smtClean="0"/>
              <a:t>	Администрация </a:t>
            </a:r>
            <a:r>
              <a:rPr lang="ru-RU" sz="2000" dirty="0"/>
              <a:t>муниципального образования Щербиновский район продолжает работу над повышением эффективности рассмотрения обращений граждан.</a:t>
            </a:r>
          </a:p>
        </p:txBody>
      </p:sp>
    </p:spTree>
    <p:extLst>
      <p:ext uri="{BB962C8B-B14F-4D97-AF65-F5344CB8AC3E}">
        <p14:creationId xmlns:p14="http://schemas.microsoft.com/office/powerpoint/2010/main" val="39190533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Desktop\пр\380bbf5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66" y="1193172"/>
            <a:ext cx="4032448" cy="2961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3" descr="D:\Desktop\пр\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7531" y="-120791"/>
            <a:ext cx="934947" cy="1277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starscherb.ru/2019/Glavnaya/Ikonkl/administracija-te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633634"/>
            <a:ext cx="905035" cy="839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Герб ст.Старощербиновская и геральдика Щербиновского района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1917" y="685581"/>
            <a:ext cx="756817" cy="942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admscherb.ru/wp-content/uploads/2018/08/Gerb_big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508" y="1563638"/>
            <a:ext cx="741460" cy="9302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st4.depositphotos.com/6962450/23182/i/950/depositphotos_231823458-stock-photo-coat-arms-yeysko-fortification-village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786309"/>
            <a:ext cx="754866" cy="901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www.bankgorodov.ru/public/photos/coa/313963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237858"/>
            <a:ext cx="758806" cy="946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cdn.turkaramamotoru.com/ru/flag-sherbinovskogo-rajona-3904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3391" y="3147814"/>
            <a:ext cx="742577" cy="912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bogislavyan.ru/wp-content/uploads/2017/03/1-shherbinovskiy-SHabelskogo-s-p.gif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79" y="4027368"/>
            <a:ext cx="813481" cy="1031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admekaterinovka.ucoz.ru/gerb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7058" y="3939902"/>
            <a:ext cx="820325" cy="1028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749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39259"/>
            <a:ext cx="8083402" cy="4620237"/>
          </a:xfrm>
        </p:spPr>
        <p:txBody>
          <a:bodyPr>
            <a:noAutofit/>
          </a:bodyPr>
          <a:lstStyle/>
          <a:p>
            <a:r>
              <a:rPr lang="ru-RU" sz="1500" dirty="0" smtClean="0"/>
              <a:t/>
            </a:r>
            <a:br>
              <a:rPr lang="ru-RU" sz="1500" dirty="0" smtClean="0"/>
            </a:br>
            <a:r>
              <a:rPr lang="ru-RU" sz="1450" dirty="0" smtClean="0"/>
              <a:t>Администрацией </a:t>
            </a:r>
            <a:r>
              <a:rPr lang="ru-RU" sz="1450" dirty="0"/>
              <a:t>муниципального образования Щербиновский район </a:t>
            </a:r>
            <a:r>
              <a:rPr lang="ru-RU" sz="1450" dirty="0" smtClean="0"/>
              <a:t>работа </a:t>
            </a:r>
            <a:r>
              <a:rPr lang="ru-RU" sz="1450" dirty="0"/>
              <a:t>с предложениями, заявлениями, жалобами граждан </a:t>
            </a:r>
            <a:r>
              <a:rPr lang="ru-RU" sz="1450" dirty="0" smtClean="0"/>
              <a:t>ведется </a:t>
            </a:r>
            <a:r>
              <a:rPr lang="ru-RU" sz="1450" dirty="0"/>
              <a:t>в соответствии с Конституцией Российской Федерации, Федеральным законом от 2 мая 2006 года № 59-ФЗ «О порядке рассмотрения обращений граждан Российской Федерации», Законом Краснодарского края от 28 июня 2007 года № 1270-КЗ «О дополнительных гарантиях реализации права граждан на обращения в Краснодарском крае», Порядком работы с обращениями граждан в администрации муниципального образования Щербиновский район, утвержденным постановлением администрации муниципального образования Щербиновский район от </a:t>
            </a:r>
            <a:r>
              <a:rPr lang="ru-RU" sz="1450" dirty="0" smtClean="0"/>
              <a:t>17 ноября 2021 </a:t>
            </a:r>
            <a:r>
              <a:rPr lang="ru-RU" sz="1450" dirty="0"/>
              <a:t>года № </a:t>
            </a:r>
            <a:r>
              <a:rPr lang="ru-RU" sz="1450" dirty="0" smtClean="0"/>
              <a:t>748</a:t>
            </a:r>
            <a:r>
              <a:rPr lang="ru-RU" sz="1450" dirty="0" smtClean="0"/>
              <a:t> </a:t>
            </a:r>
            <a:r>
              <a:rPr lang="ru-RU" sz="1450" dirty="0"/>
              <a:t>и Сборником методических рекомендаций и документов</a:t>
            </a:r>
            <a:r>
              <a:rPr lang="ru-RU" sz="1450" dirty="0" smtClean="0"/>
              <a:t>, в том числе в электронном виде, </a:t>
            </a:r>
            <a:r>
              <a:rPr lang="ru-RU" sz="1450" dirty="0"/>
              <a:t>утвержденным Администрацией Президента Российской Федерации от </a:t>
            </a:r>
            <a:r>
              <a:rPr lang="ru-RU" sz="1450" dirty="0" smtClean="0"/>
              <a:t>20 сентября 2018 </a:t>
            </a:r>
            <a:r>
              <a:rPr lang="ru-RU" sz="1450" dirty="0"/>
              <a:t>№ А1- </a:t>
            </a:r>
            <a:r>
              <a:rPr lang="ru-RU" sz="1450" dirty="0" smtClean="0"/>
              <a:t>3449</a:t>
            </a:r>
            <a:r>
              <a:rPr lang="ru-RU" sz="1050" dirty="0"/>
              <a:t>о</a:t>
            </a:r>
            <a:r>
              <a:rPr lang="ru-RU" sz="1450" dirty="0" smtClean="0"/>
              <a:t>, </a:t>
            </a:r>
            <a:r>
              <a:rPr lang="ru-RU" sz="1450" dirty="0"/>
              <a:t>а так же велась работа по реализации положения Указа Президента Российской Федерации от 17 апреля 2017 года № 171 «О мониторинге и анализе результатов рассмотрения обращений граждан и организаций».</a:t>
            </a:r>
            <a:br>
              <a:rPr lang="ru-RU" sz="1450" dirty="0"/>
            </a:br>
            <a:r>
              <a:rPr lang="ru-RU" sz="1450" dirty="0"/>
              <a:t>Администрация муниципального образования Щербиновский район  обеспечивает права граждан, реализуя их через проведение личных приемов граждан главой муниципального образования Щербиновский район и его заместителями, в том числе и выездных, организацию встреч с трудовыми коллективами и жителями сельских поселений Щербиновского района, посредством Интернет-ресурса (обращения на официальный сайт, на электронную почту), посредством телефона «горячей линии», через средства массовой информации.</a:t>
            </a:r>
            <a:br>
              <a:rPr lang="ru-RU" sz="1450" dirty="0"/>
            </a:br>
            <a:endParaRPr lang="ru-RU" sz="1450" dirty="0"/>
          </a:p>
        </p:txBody>
      </p:sp>
      <p:pic>
        <p:nvPicPr>
          <p:cNvPr id="3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5266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Desktop\пр\Screenshot_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472" y="759356"/>
            <a:ext cx="1872208" cy="1954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Группа 8"/>
          <p:cNvGrpSpPr/>
          <p:nvPr/>
        </p:nvGrpSpPr>
        <p:grpSpPr>
          <a:xfrm>
            <a:off x="2843808" y="572872"/>
            <a:ext cx="2736304" cy="2694655"/>
            <a:chOff x="2915816" y="987574"/>
            <a:chExt cx="1945779" cy="2031525"/>
          </a:xfrm>
        </p:grpSpPr>
        <p:pic>
          <p:nvPicPr>
            <p:cNvPr id="2052" name="Picture 4" descr="D:\Desktop\пр\Screenshot_2-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5816" y="987574"/>
              <a:ext cx="1945779" cy="20315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3615483" y="2181366"/>
              <a:ext cx="546444" cy="394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solidFill>
                    <a:schemeClr val="bg1"/>
                  </a:solidFill>
                </a:rPr>
                <a:t>323</a:t>
              </a:r>
            </a:p>
          </p:txBody>
        </p:sp>
      </p:grpSp>
      <p:pic>
        <p:nvPicPr>
          <p:cNvPr id="2053" name="Picture 5" descr="D:\Desktop\пр\Screenshot_3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738" y="3404197"/>
            <a:ext cx="1728192" cy="1804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Desktop\пр\Screenshot_5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4999" y="2941328"/>
            <a:ext cx="1510061" cy="1576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D:\Desktop\пр\Screenshot_6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4875" y="891736"/>
            <a:ext cx="1942015" cy="2027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D:\Desktop\пр\Screenshot_7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386" y="2961865"/>
            <a:ext cx="1544613" cy="1612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D:\Desktop\пр\Screenshot_8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924" y="3151412"/>
            <a:ext cx="2016224" cy="2105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44502" y="1507116"/>
            <a:ext cx="147014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500" dirty="0" smtClean="0">
                <a:solidFill>
                  <a:schemeClr val="bg1"/>
                </a:solidFill>
              </a:rPr>
              <a:t>Приём граждан</a:t>
            </a:r>
            <a:endParaRPr lang="ru-RU" sz="15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88987" y="1806429"/>
            <a:ext cx="680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82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75683" y="3902120"/>
            <a:ext cx="11287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Выездные 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приёмы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67778" y="4443671"/>
            <a:ext cx="5445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18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570169" y="4137094"/>
            <a:ext cx="14353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Горячая линия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028206" y="4412707"/>
            <a:ext cx="5519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46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045639" y="1668698"/>
            <a:ext cx="13051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Письменные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347021" y="2002755"/>
            <a:ext cx="680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134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214684" y="3506595"/>
            <a:ext cx="11560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Виртуальная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приёмная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581785" y="3950645"/>
            <a:ext cx="4777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10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882006" y="3521815"/>
            <a:ext cx="9793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Иные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источники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082133" y="3915983"/>
            <a:ext cx="5791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112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42000" y="-92546"/>
            <a:ext cx="538070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/>
              <a:t>ОСНОВНЫЕ ИСТОЧНИКИ</a:t>
            </a:r>
          </a:p>
          <a:p>
            <a:pPr algn="ctr"/>
            <a:r>
              <a:rPr lang="ru-RU" dirty="0" smtClean="0"/>
              <a:t>поступления обращений граждан в администрацию </a:t>
            </a:r>
          </a:p>
          <a:p>
            <a:pPr algn="ctr"/>
            <a:r>
              <a:rPr lang="ru-RU" dirty="0" smtClean="0"/>
              <a:t>муниципального образования Щербиновский район</a:t>
            </a:r>
            <a:endParaRPr lang="ru-RU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248148" y="1758378"/>
            <a:ext cx="667668" cy="146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V="1">
            <a:off x="1240036" y="2628950"/>
            <a:ext cx="0" cy="61401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H="1" flipV="1">
            <a:off x="4788024" y="3032187"/>
            <a:ext cx="356786" cy="475667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5444018" y="1780728"/>
            <a:ext cx="1285956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V="1">
            <a:off x="6863444" y="2674640"/>
            <a:ext cx="259260" cy="380543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H="1" flipV="1">
            <a:off x="8059252" y="2726420"/>
            <a:ext cx="291552" cy="349386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33" name="Picture 5" descr="D:\Desktop\пр\Screenshot_3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680" y="3426821"/>
            <a:ext cx="1728192" cy="1804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5" name="Прямая соединительная линия 34"/>
          <p:cNvCxnSpPr/>
          <p:nvPr/>
        </p:nvCxnSpPr>
        <p:spPr>
          <a:xfrm flipV="1">
            <a:off x="3275856" y="3032186"/>
            <a:ext cx="360040" cy="47566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2471056" y="4123886"/>
            <a:ext cx="14174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Устный прием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915816" y="4441090"/>
            <a:ext cx="5519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61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787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D:\Desktop\пр\Screenshot_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123" y="2174758"/>
            <a:ext cx="2258989" cy="2379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ая прямоугольная выноска 2"/>
          <p:cNvSpPr/>
          <p:nvPr/>
        </p:nvSpPr>
        <p:spPr>
          <a:xfrm>
            <a:off x="5386596" y="1243711"/>
            <a:ext cx="3312368" cy="1197253"/>
          </a:xfrm>
          <a:prstGeom prst="wedgeRoundRectCallout">
            <a:avLst>
              <a:gd name="adj1" fmla="val -45780"/>
              <a:gd name="adj2" fmla="val 124818"/>
              <a:gd name="adj3" fmla="val 16667"/>
            </a:avLst>
          </a:prstGeom>
          <a:ln w="19050">
            <a:solidFill>
              <a:srgbClr val="C0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3" descr="D:\Desktop\пр\121212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8465" y="1168885"/>
            <a:ext cx="720080" cy="892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941862" y="1336043"/>
            <a:ext cx="281359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/>
              <a:t>Из них через администрацию </a:t>
            </a:r>
          </a:p>
          <a:p>
            <a:pPr algn="ctr"/>
            <a:r>
              <a:rPr lang="ru-RU" sz="1600" dirty="0" smtClean="0"/>
              <a:t>Краснодарского края</a:t>
            </a:r>
          </a:p>
          <a:p>
            <a:pPr algn="ctr"/>
            <a:r>
              <a:rPr lang="ru-RU" sz="2000" b="1" dirty="0" smtClean="0"/>
              <a:t>60</a:t>
            </a:r>
          </a:p>
          <a:p>
            <a:pPr algn="ctr"/>
            <a:endParaRPr lang="ru-RU" sz="2000" b="1" dirty="0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179512" y="1243711"/>
            <a:ext cx="3096344" cy="1366816"/>
          </a:xfrm>
          <a:prstGeom prst="wedgeRoundRectCallout">
            <a:avLst>
              <a:gd name="adj1" fmla="val 52162"/>
              <a:gd name="adj2" fmla="val 103877"/>
              <a:gd name="adj3" fmla="val 16667"/>
            </a:avLst>
          </a:prstGeom>
          <a:ln w="19050">
            <a:solidFill>
              <a:srgbClr val="C0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798035" y="3072369"/>
            <a:ext cx="13051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Письменные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обращения</a:t>
            </a:r>
            <a:endParaRPr lang="ru-RU" sz="1600" dirty="0">
              <a:solidFill>
                <a:schemeClr val="bg1"/>
              </a:solidFill>
            </a:endParaRPr>
          </a:p>
        </p:txBody>
      </p:sp>
      <p:pic>
        <p:nvPicPr>
          <p:cNvPr id="9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110414" y="3587152"/>
            <a:ext cx="680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134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00883" y="1243711"/>
            <a:ext cx="247497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/>
              <a:t>Из них </a:t>
            </a:r>
            <a:r>
              <a:rPr lang="ru-RU" sz="1600" dirty="0"/>
              <a:t>из Управления </a:t>
            </a:r>
            <a:endParaRPr lang="ru-RU" sz="1600" dirty="0" smtClean="0"/>
          </a:p>
          <a:p>
            <a:pPr algn="ctr"/>
            <a:r>
              <a:rPr lang="ru-RU" sz="1600" dirty="0" smtClean="0"/>
              <a:t>Президента </a:t>
            </a:r>
            <a:r>
              <a:rPr lang="ru-RU" sz="1600" dirty="0"/>
              <a:t>РФ по работе </a:t>
            </a:r>
            <a:endParaRPr lang="ru-RU" sz="1600" dirty="0" smtClean="0"/>
          </a:p>
          <a:p>
            <a:pPr algn="ctr"/>
            <a:r>
              <a:rPr lang="ru-RU" sz="1600" dirty="0" smtClean="0"/>
              <a:t>с обращениями </a:t>
            </a:r>
            <a:r>
              <a:rPr lang="ru-RU" sz="1600" dirty="0"/>
              <a:t>граждан </a:t>
            </a:r>
            <a:endParaRPr lang="ru-RU" sz="1600" dirty="0" smtClean="0"/>
          </a:p>
          <a:p>
            <a:pPr algn="ctr"/>
            <a:r>
              <a:rPr lang="ru-RU" sz="1600" dirty="0" smtClean="0"/>
              <a:t>и </a:t>
            </a:r>
            <a:r>
              <a:rPr lang="ru-RU" sz="1600" dirty="0"/>
              <a:t>организаций</a:t>
            </a:r>
            <a:endParaRPr lang="ru-RU" sz="1600" dirty="0" smtClean="0"/>
          </a:p>
          <a:p>
            <a:pPr algn="ctr"/>
            <a:r>
              <a:rPr lang="ru-RU" sz="2000" b="1" dirty="0" smtClean="0"/>
              <a:t>22</a:t>
            </a:r>
            <a:endParaRPr lang="ru-RU" sz="2000" b="1" dirty="0"/>
          </a:p>
        </p:txBody>
      </p:sp>
      <p:pic>
        <p:nvPicPr>
          <p:cNvPr id="12" name="Picture 2" descr="D:\Desktop\пр\ГЕР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53" y="1243711"/>
            <a:ext cx="829962" cy="81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337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195486"/>
            <a:ext cx="59766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Сравнительная динамика поступления письменных обращений в администрацию муниципального образования Щербиновский район </a:t>
            </a:r>
            <a:r>
              <a:rPr lang="ru-RU" sz="1600" b="1" dirty="0" smtClean="0"/>
              <a:t>в первом полугодии 2022 года.</a:t>
            </a:r>
            <a:endParaRPr lang="ru-RU" sz="16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4180772784"/>
              </p:ext>
            </p:extLst>
          </p:nvPr>
        </p:nvGraphicFramePr>
        <p:xfrm>
          <a:off x="1619672" y="1131590"/>
          <a:ext cx="6768752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80299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7494"/>
            <a:ext cx="8229600" cy="857250"/>
          </a:xfrm>
        </p:spPr>
        <p:txBody>
          <a:bodyPr>
            <a:noAutofit/>
          </a:bodyPr>
          <a:lstStyle/>
          <a:p>
            <a:r>
              <a:rPr lang="ru-RU" sz="2200" b="1" dirty="0" smtClean="0"/>
              <a:t>Принято граждан на личных приемах главой муниципального образования Щербиновский район и его заместителями в первых двух кварталах в 2021 года </a:t>
            </a:r>
            <a:endParaRPr lang="ru-RU" sz="2200" dirty="0"/>
          </a:p>
        </p:txBody>
      </p:sp>
      <p:graphicFrame>
        <p:nvGraphicFramePr>
          <p:cNvPr id="5" name="Объект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8741350"/>
              </p:ext>
            </p:extLst>
          </p:nvPr>
        </p:nvGraphicFramePr>
        <p:xfrm>
          <a:off x="0" y="1461393"/>
          <a:ext cx="8927990" cy="36821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9847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23478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/>
              <a:t>Принято граждан в администрации муниципального образования Щербиновский район руководством в первом полугодии 2022 года</a:t>
            </a:r>
            <a:endParaRPr lang="ru-RU" sz="2200" b="1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8729482"/>
              </p:ext>
            </p:extLst>
          </p:nvPr>
        </p:nvGraphicFramePr>
        <p:xfrm>
          <a:off x="395536" y="1491630"/>
          <a:ext cx="8229600" cy="3394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69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4425" y="2211710"/>
            <a:ext cx="849694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dirty="0"/>
              <a:t>Информация о приемах граждан, примеры работы администрации муниципального образования Щербиновский район с обращениями граждан, с населением публикуется в местной районной газете «Щербиновский курьер», на официальном сайте администрации муниципального образования Щербиновский район </a:t>
            </a:r>
            <a:r>
              <a:rPr lang="en-US" u="sng" dirty="0">
                <a:hlinkClick r:id="rId2"/>
              </a:rPr>
              <a:t>www</a:t>
            </a:r>
            <a:r>
              <a:rPr lang="ru-RU" u="sng" dirty="0">
                <a:hlinkClick r:id="rId2"/>
              </a:rPr>
              <a:t>.staradm.ru</a:t>
            </a:r>
            <a:r>
              <a:rPr lang="ru-RU" dirty="0"/>
              <a:t>, в социальных сетях: одноклассники в группе «Администрация Щербиновского района», </a:t>
            </a:r>
            <a:r>
              <a:rPr lang="en-US" dirty="0" err="1"/>
              <a:t>facebook</a:t>
            </a:r>
            <a:r>
              <a:rPr lang="ru-RU" dirty="0"/>
              <a:t>, а так же </a:t>
            </a:r>
            <a:r>
              <a:rPr lang="ru-RU" dirty="0" smtClean="0"/>
              <a:t>на </a:t>
            </a:r>
            <a:r>
              <a:rPr lang="ru-RU" dirty="0"/>
              <a:t>официальном </a:t>
            </a:r>
            <a:r>
              <a:rPr lang="en-US" dirty="0" smtClean="0"/>
              <a:t>Telegram</a:t>
            </a:r>
            <a:r>
              <a:rPr lang="ru-RU" dirty="0" smtClean="0"/>
              <a:t> канале </a:t>
            </a:r>
            <a:r>
              <a:rPr lang="ru-RU" dirty="0"/>
              <a:t>администрации муниципального образования Щербиновский </a:t>
            </a:r>
            <a:r>
              <a:rPr lang="ru-RU" dirty="0" smtClean="0"/>
              <a:t>район, </a:t>
            </a:r>
            <a:r>
              <a:rPr lang="ru-RU" dirty="0"/>
              <a:t>где регулярно публикуется информация о деятельности администрации, и других значимых событиях района.</a:t>
            </a:r>
          </a:p>
        </p:txBody>
      </p:sp>
      <p:pic>
        <p:nvPicPr>
          <p:cNvPr id="3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us.123rf.com/450wm/yupiramos/yupiramos1706/yupiramos170636709/81133743-news-paper-news-icon-vector-illustration-design-isolated.jpg?ver=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63" t="-766" r="16935" b="11537"/>
          <a:stretch/>
        </p:blipFill>
        <p:spPr bwMode="auto">
          <a:xfrm>
            <a:off x="3779912" y="97089"/>
            <a:ext cx="1404000" cy="20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4193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618560"/>
            <a:ext cx="8229600" cy="857250"/>
          </a:xfrm>
        </p:spPr>
        <p:txBody>
          <a:bodyPr>
            <a:noAutofit/>
          </a:bodyPr>
          <a:lstStyle/>
          <a:p>
            <a:r>
              <a:rPr lang="ru-RU" sz="2200" b="1" dirty="0"/>
              <a:t>Обращения, полученные в </a:t>
            </a:r>
            <a:r>
              <a:rPr lang="ru-RU" sz="2200" b="1" dirty="0" smtClean="0"/>
              <a:t>ходе проведения </a:t>
            </a:r>
            <a:r>
              <a:rPr lang="ru-RU" sz="2200" b="1" dirty="0"/>
              <a:t>выездных приемов главой муниципального образования Щербиновский </a:t>
            </a:r>
            <a:r>
              <a:rPr lang="ru-RU" sz="2200" b="1" dirty="0" smtClean="0"/>
              <a:t>район </a:t>
            </a:r>
            <a:br>
              <a:rPr lang="ru-RU" sz="2200" b="1" dirty="0" smtClean="0"/>
            </a:br>
            <a:r>
              <a:rPr lang="ru-RU" sz="2200" b="1" dirty="0" smtClean="0"/>
              <a:t>в первом полугодии 20</a:t>
            </a:r>
            <a:r>
              <a:rPr lang="en-US" sz="2200" b="1" dirty="0" smtClean="0"/>
              <a:t>2</a:t>
            </a:r>
            <a:r>
              <a:rPr lang="ru-RU" sz="2200" b="1" dirty="0"/>
              <a:t>2</a:t>
            </a:r>
            <a:r>
              <a:rPr lang="ru-RU" sz="2200" b="1" dirty="0" smtClean="0"/>
              <a:t> года</a:t>
            </a:r>
            <a:endParaRPr lang="ru-RU" sz="2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00150"/>
            <a:ext cx="8435280" cy="4035895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5745340"/>
              </p:ext>
            </p:extLst>
          </p:nvPr>
        </p:nvGraphicFramePr>
        <p:xfrm>
          <a:off x="318168" y="1664672"/>
          <a:ext cx="8507664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12554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4460</TotalTime>
  <Words>230</Words>
  <Application>Microsoft Office PowerPoint</Application>
  <PresentationFormat>Экран (16:9)</PresentationFormat>
  <Paragraphs>91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 Администрацией муниципального образования Щербиновский район работа с предложениями, заявлениями, жалобами граждан ведется в соответствии с Конституцией Российской Федерации, Федеральным законом от 2 мая 2006 года № 59-ФЗ «О порядке рассмотрения обращений граждан Российской Федерации», Законом Краснодарского края от 28 июня 2007 года № 1270-КЗ «О дополнительных гарантиях реализации права граждан на обращения в Краснодарском крае», Порядком работы с обращениями граждан в администрации муниципального образования Щербиновский район, утвержденным постановлением администрации муниципального образования Щербиновский район от 17 ноября 2021 года № 748 и Сборником методических рекомендаций и документов, в том числе в электронном виде, утвержденным Администрацией Президента Российской Федерации от 20 сентября 2018 № А1- 3449о, а так же велась работа по реализации положения Указа Президента Российской Федерации от 17 апреля 2017 года № 171 «О мониторинге и анализе результатов рассмотрения обращений граждан и организаций». Администрация муниципального образования Щербиновский район  обеспечивает права граждан, реализуя их через проведение личных приемов граждан главой муниципального образования Щербиновский район и его заместителями, в том числе и выездных, организацию встреч с трудовыми коллективами и жителями сельских поселений Щербиновского района, посредством Интернет-ресурса (обращения на официальный сайт, на электронную почту), посредством телефона «горячей линии», через средства массовой информации. </vt:lpstr>
      <vt:lpstr>Презентация PowerPoint</vt:lpstr>
      <vt:lpstr>Презентация PowerPoint</vt:lpstr>
      <vt:lpstr>Презентация PowerPoint</vt:lpstr>
      <vt:lpstr>Принято граждан на личных приемах главой муниципального образования Щербиновский район и его заместителями в первых двух кварталах в 2021 года </vt:lpstr>
      <vt:lpstr>Принято граждан в администрации муниципального образования Щербиновский район руководством в первом полугодии 2022 года</vt:lpstr>
      <vt:lpstr>Презентация PowerPoint</vt:lpstr>
      <vt:lpstr>Обращения, полученные в ходе проведения выездных приемов главой муниципального образования Щербиновский район  в первом полугодии 2022 года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Работа прямой линии администрации муниципального образования Щербиновский район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Евгений Шапарь</dc:creator>
  <cp:lastModifiedBy>Левшукова Татьяна</cp:lastModifiedBy>
  <cp:revision>143</cp:revision>
  <cp:lastPrinted>2020-01-14T13:42:11Z</cp:lastPrinted>
  <dcterms:created xsi:type="dcterms:W3CDTF">2019-11-13T11:10:21Z</dcterms:created>
  <dcterms:modified xsi:type="dcterms:W3CDTF">2022-07-13T07:42:22Z</dcterms:modified>
</cp:coreProperties>
</file>