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5" r:id="rId5"/>
    <p:sldId id="276" r:id="rId6"/>
    <p:sldId id="266" r:id="rId7"/>
    <p:sldId id="267" r:id="rId8"/>
    <p:sldId id="284" r:id="rId9"/>
    <p:sldId id="274" r:id="rId10"/>
    <p:sldId id="268" r:id="rId11"/>
    <p:sldId id="258" r:id="rId12"/>
    <p:sldId id="270" r:id="rId13"/>
    <p:sldId id="283" r:id="rId14"/>
    <p:sldId id="265" r:id="rId1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95A40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86323" autoAdjust="0"/>
  </p:normalViewPr>
  <p:slideViewPr>
    <p:cSldViewPr>
      <p:cViewPr>
        <p:scale>
          <a:sx n="90" d="100"/>
          <a:sy n="90" d="100"/>
        </p:scale>
        <p:origin x="-548" y="-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143</c:v>
                </c:pt>
                <c:pt idx="2">
                  <c:v>128</c:v>
                </c:pt>
                <c:pt idx="3">
                  <c:v>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5-4155-9E03-BDD0C19A5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59</c:v>
                </c:pt>
                <c:pt idx="2">
                  <c:v>57</c:v>
                </c:pt>
                <c:pt idx="3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5-4155-9E03-BDD0C19A5A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Обращения к Президенту РФ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26</c:v>
                </c:pt>
                <c:pt idx="1">
                  <c:v>18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25-4155-9E03-BDD0C19A5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07552"/>
        <c:axId val="89757312"/>
        <c:axId val="0"/>
      </c:bar3DChart>
      <c:catAx>
        <c:axId val="3880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9757312"/>
        <c:crosses val="autoZero"/>
        <c:auto val="1"/>
        <c:lblAlgn val="ctr"/>
        <c:lblOffset val="100"/>
        <c:noMultiLvlLbl val="0"/>
      </c:catAx>
      <c:valAx>
        <c:axId val="8975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807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3385203062539"/>
          <c:y val="3.8965059055118108E-2"/>
          <c:w val="0.31342602004032649"/>
          <c:h val="0.872069881889763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2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3.5053914710925976E-2"/>
          <c:y val="8.6339696266295368E-2"/>
          <c:w val="0.58189043670523821"/>
          <c:h val="0.836477864440115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Принято граждан главой на личных приемах</c:v>
                </c:pt>
              </c:strCache>
            </c:strRef>
          </c:tx>
          <c:spPr>
            <a:solidFill>
              <a:srgbClr val="9999FF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 кв</c:v>
                </c:pt>
                <c:pt idx="1">
                  <c:v>2 кв</c:v>
                </c:pt>
                <c:pt idx="2">
                  <c:v>3 кв</c:v>
                </c:pt>
                <c:pt idx="3">
                  <c:v>4 кв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40</c:v>
                </c:pt>
                <c:pt idx="3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A9-4271-8C5C-9B90F238E6D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Принято граждан заместителями главы</c:v>
                </c:pt>
              </c:strCache>
            </c:strRef>
          </c:tx>
          <c:spPr>
            <a:solidFill>
              <a:srgbClr val="FFFF00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 кв</c:v>
                </c:pt>
                <c:pt idx="1">
                  <c:v>2 кв</c:v>
                </c:pt>
                <c:pt idx="2">
                  <c:v>3 кв</c:v>
                </c:pt>
                <c:pt idx="3">
                  <c:v>4 кв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20</c:v>
                </c:pt>
                <c:pt idx="1">
                  <c:v>10</c:v>
                </c:pt>
                <c:pt idx="2">
                  <c:v>14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A9-4271-8C5C-9B90F238E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8140288"/>
        <c:axId val="89719360"/>
        <c:axId val="0"/>
      </c:bar3DChart>
      <c:catAx>
        <c:axId val="4814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9719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719360"/>
        <c:scaling>
          <c:orientation val="minMax"/>
        </c:scaling>
        <c:delete val="0"/>
        <c:axPos val="l"/>
        <c:majorGridlines>
          <c:spPr>
            <a:ln w="316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8140288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3606746871356259"/>
          <c:y val="0.18091462306771638"/>
          <c:w val="0.44843868474773979"/>
          <c:h val="0.6470428614570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3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50800" cap="rnd" cmpd="dbl">
              <a:solidFill>
                <a:srgbClr val="002060"/>
              </a:solidFill>
              <a:prstDash val="sysDot"/>
              <a:miter lim="800000"/>
            </a:ln>
          </c:spPr>
          <c:dPt>
            <c:idx val="2"/>
            <c:bubble3D val="0"/>
            <c:spPr>
              <a:solidFill>
                <a:srgbClr val="00B0F0"/>
              </a:solidFill>
              <a:ln w="50800" cap="rnd" cmpd="dbl">
                <a:solidFill>
                  <a:srgbClr val="002060"/>
                </a:solidFill>
                <a:prstDash val="sysDot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9C-4D8E-9CDD-CADAAFEEECC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50800" cap="rnd" cmpd="dbl">
                <a:solidFill>
                  <a:srgbClr val="002060"/>
                </a:solidFill>
                <a:prstDash val="sysDot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9C-4D8E-9CDD-CADAAFEEECCF}"/>
              </c:ext>
            </c:extLst>
          </c:dPt>
          <c:dLbls>
            <c:dLbl>
              <c:idx val="2"/>
              <c:layout>
                <c:manualLayout>
                  <c:x val="-7.5389326334208223E-2"/>
                  <c:y val="-0.18460316875731975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23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9C-4D8E-9CDD-CADAAFEEECCF}"/>
                </c:ext>
              </c:extLst>
            </c:dLbl>
            <c:dLbl>
              <c:idx val="3"/>
              <c:layout>
                <c:manualLayout>
                  <c:x val="5.0502211529114417E-2"/>
                  <c:y val="0.1868865596664776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54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9C-4D8E-9CDD-CADAAFEEECCF}"/>
                </c:ext>
              </c:extLst>
            </c:dLbl>
            <c:spPr>
              <a:noFill/>
              <a:ln>
                <a:solidFill>
                  <a:schemeClr val="tx1"/>
                </a:solidFill>
                <a:prstDash val="sysDot"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2">
                  <c:v>Принято главой МО</c:v>
                </c:pt>
                <c:pt idx="3">
                  <c:v>Принято заместителями главы МО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123</c:v>
                </c:pt>
                <c:pt idx="3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9C-4D8E-9CDD-CADAAFEE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/>
        </a:sp3d>
      </c:spPr>
    </c:backWall>
    <c:plotArea>
      <c:layout>
        <c:manualLayout>
          <c:layoutTarget val="inner"/>
          <c:xMode val="edge"/>
          <c:yMode val="edge"/>
          <c:x val="7.550161696653504E-2"/>
          <c:y val="0.10507572718349795"/>
          <c:w val="0.60075043891778435"/>
          <c:h val="0.771564281930639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306</c:v>
                </c:pt>
                <c:pt idx="1">
                  <c:v>277</c:v>
                </c:pt>
                <c:pt idx="2">
                  <c:v>366</c:v>
                </c:pt>
                <c:pt idx="3">
                  <c:v>492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138</c:v>
                </c:pt>
                <c:pt idx="1">
                  <c:v>128</c:v>
                </c:pt>
                <c:pt idx="2">
                  <c:v>168</c:v>
                </c:pt>
                <c:pt idx="3">
                  <c:v>215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Принято граждан на личных приемах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192</c:v>
                </c:pt>
                <c:pt idx="1">
                  <c:v>146</c:v>
                </c:pt>
                <c:pt idx="2">
                  <c:v>192</c:v>
                </c:pt>
                <c:pt idx="3">
                  <c:v>177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8141312"/>
        <c:axId val="89723392"/>
        <c:axId val="0"/>
      </c:bar3DChart>
      <c:catAx>
        <c:axId val="48141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89723392"/>
        <c:crosses val="autoZero"/>
        <c:auto val="1"/>
        <c:lblAlgn val="ctr"/>
        <c:lblOffset val="100"/>
        <c:noMultiLvlLbl val="0"/>
      </c:catAx>
      <c:valAx>
        <c:axId val="89723392"/>
        <c:scaling>
          <c:orientation val="minMax"/>
          <c:max val="5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481413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 i="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12490793204052E-2"/>
          <c:y val="3.559733917281295E-2"/>
          <c:w val="0.90778750920679596"/>
          <c:h val="0.5483744321405393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28000">
                  <a:srgbClr val="FFF200"/>
                </a:gs>
                <a:gs pos="49000">
                  <a:srgbClr val="FF7A00"/>
                </a:gs>
                <a:gs pos="79000">
                  <a:srgbClr val="FF0300"/>
                </a:gs>
                <a:gs pos="95000">
                  <a:srgbClr val="4D0808"/>
                </a:gs>
              </a:gsLst>
              <a:lin ang="0" scaled="1"/>
              <a:tileRect/>
            </a:gradFill>
          </c:spPr>
          <c:invertIfNegative val="0"/>
          <c:cat>
            <c:strRef>
              <c:f>Лист1!$A$2:$A$8</c:f>
              <c:strCache>
                <c:ptCount val="7"/>
                <c:pt idx="1">
                  <c:v>Николаевское с.п.</c:v>
                </c:pt>
                <c:pt idx="2">
                  <c:v>Екатериновское с.п.</c:v>
                </c:pt>
                <c:pt idx="3">
                  <c:v>Ейскоукрепленское с.п.</c:v>
                </c:pt>
                <c:pt idx="4">
                  <c:v>Новощербиновское</c:v>
                </c:pt>
                <c:pt idx="5">
                  <c:v>Щербиновское</c:v>
                </c:pt>
                <c:pt idx="6">
                  <c:v>Глафировское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8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142336"/>
        <c:axId val="48793280"/>
      </c:barChart>
      <c:catAx>
        <c:axId val="48142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48793280"/>
        <c:crossesAt val="0"/>
        <c:auto val="1"/>
        <c:lblAlgn val="ctr"/>
        <c:lblOffset val="100"/>
        <c:noMultiLvlLbl val="0"/>
      </c:catAx>
      <c:valAx>
        <c:axId val="48793280"/>
        <c:scaling>
          <c:orientation val="minMax"/>
          <c:max val="13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142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0267650332920783E-2"/>
          <c:w val="0.9526814093826973"/>
          <c:h val="0.989732349667079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E-4DD1-A60B-CAC861AD073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E-4DD1-A60B-CAC861AD0738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7E-4DD1-A60B-CAC861AD0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17E-4DD1-A60B-CAC861AD0738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17E-4DD1-A60B-CAC861AD073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17E-4DD1-A60B-CAC861AD0738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17E-4DD1-A60B-CAC861AD073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17E-4DD1-A60B-CAC861AD073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17E-4DD1-A60B-CAC861AD073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17E-4DD1-A60B-CAC861AD073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17E-4DD1-A60B-CAC861AD073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17E-4DD1-A60B-CAC861AD073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17E-4DD1-A60B-CAC861AD073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17E-4DD1-A60B-CAC861AD0738}"/>
              </c:ext>
            </c:extLst>
          </c:dPt>
          <c:dLbls>
            <c:dLbl>
              <c:idx val="0"/>
              <c:layout>
                <c:manualLayout>
                  <c:x val="8.4077999045558946E-2"/>
                  <c:y val="-2.38422160401765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3816132773358311E-2"/>
                  <c:y val="-2.8448532165891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5974671961865861E-2"/>
                  <c:y val="-2.8448532165891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4547816546092568E-2"/>
                  <c:y val="6.4226161539119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4555464311109728E-2"/>
                  <c:y val="3.666932825271604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182972608085011E-2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3988095319023973E-2"/>
                  <c:y val="-3.0279614356924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8.3943058480589638E-2"/>
                  <c:y val="-2.384221602907415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10552692081266173"/>
                  <c:y val="-2.6612681531653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.10544364514914163"/>
                  <c:y val="-6.056161293545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19374915874584808"/>
                  <c:y val="-6.056161293545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.19575661208768347"/>
                  <c:y val="-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.27345790466194159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44096843138561187"/>
                  <c:y val="-3.5777629373228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.43167367768443332"/>
                  <c:y val="-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Лист1!$A$4:$A$18</c:f>
              <c:strCache>
                <c:ptCount val="15"/>
                <c:pt idx="0">
                  <c:v>Категория 15</c:v>
                </c:pt>
                <c:pt idx="1">
                  <c:v>Категория 14</c:v>
                </c:pt>
                <c:pt idx="2">
                  <c:v>Категория 13</c:v>
                </c:pt>
                <c:pt idx="3">
                  <c:v>Категория 12</c:v>
                </c:pt>
                <c:pt idx="4">
                  <c:v>Категория 11</c:v>
                </c:pt>
                <c:pt idx="5">
                  <c:v>Категория 10</c:v>
                </c:pt>
                <c:pt idx="6">
                  <c:v>Категория 9</c:v>
                </c:pt>
                <c:pt idx="7">
                  <c:v>Категория 8</c:v>
                </c:pt>
                <c:pt idx="8">
                  <c:v>Категория 7</c:v>
                </c:pt>
                <c:pt idx="9">
                  <c:v>Категория 6</c:v>
                </c:pt>
                <c:pt idx="10">
                  <c:v>Категория 5</c:v>
                </c:pt>
                <c:pt idx="11">
                  <c:v>Категория 4</c:v>
                </c:pt>
                <c:pt idx="12">
                  <c:v>Категория 3</c:v>
                </c:pt>
                <c:pt idx="13">
                  <c:v>Категория 2</c:v>
                </c:pt>
                <c:pt idx="14">
                  <c:v>Коммунальное хозяйство</c:v>
                </c:pt>
              </c:strCache>
            </c:strRef>
          </c:cat>
          <c:val>
            <c:numRef>
              <c:f>Лист1!$B$5:$B$18</c:f>
              <c:numCache>
                <c:formatCode>General</c:formatCode>
                <c:ptCount val="14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5</c:v>
                </c:pt>
                <c:pt idx="9">
                  <c:v>5</c:v>
                </c:pt>
                <c:pt idx="10">
                  <c:v>10</c:v>
                </c:pt>
                <c:pt idx="11">
                  <c:v>10</c:v>
                </c:pt>
                <c:pt idx="12">
                  <c:v>15</c:v>
                </c:pt>
                <c:pt idx="13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17E-4DD1-A60B-CAC861AD0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806016"/>
        <c:axId val="48797888"/>
      </c:barChart>
      <c:catAx>
        <c:axId val="3880601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48797888"/>
        <c:crosses val="autoZero"/>
        <c:auto val="1"/>
        <c:lblAlgn val="ctr"/>
        <c:lblOffset val="100"/>
        <c:noMultiLvlLbl val="0"/>
      </c:catAx>
      <c:valAx>
        <c:axId val="48797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80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8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8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0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8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86327-9CED-4A96-AE9A-BD88999B0F0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gif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taradm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470"/>
            <a:ext cx="3779581" cy="5143500"/>
          </a:xfrm>
          <a:prstGeom prst="rect">
            <a:avLst/>
          </a:prstGeom>
          <a:ln>
            <a:noFill/>
          </a:ln>
        </p:spPr>
      </p:pic>
      <p:pic>
        <p:nvPicPr>
          <p:cNvPr id="1028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4" y="267494"/>
            <a:ext cx="216693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76351" y="2456374"/>
            <a:ext cx="438774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</a:rPr>
              <a:t>ОБЗОР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ru-RU" sz="2400" u="sng" dirty="0" smtClean="0">
                <a:solidFill>
                  <a:srgbClr val="000000"/>
                </a:solidFill>
              </a:rPr>
              <a:t>ОБРАЩЕНИЙ ГРАЖДАН,</a:t>
            </a:r>
          </a:p>
          <a:p>
            <a:pPr algn="ctr"/>
            <a:r>
              <a:rPr lang="ru-RU" sz="2400" u="sng" dirty="0">
                <a:solidFill>
                  <a:srgbClr val="000000"/>
                </a:solidFill>
              </a:rPr>
              <a:t>п</a:t>
            </a:r>
            <a:r>
              <a:rPr lang="ru-RU" sz="2400" u="sng" dirty="0" smtClean="0">
                <a:solidFill>
                  <a:srgbClr val="000000"/>
                </a:solidFill>
              </a:rPr>
              <a:t>оступивших в администрацию </a:t>
            </a:r>
          </a:p>
          <a:p>
            <a:pPr algn="ctr"/>
            <a:r>
              <a:rPr lang="ru-RU" sz="2400" u="sng" dirty="0" smtClean="0">
                <a:solidFill>
                  <a:srgbClr val="000000"/>
                </a:solidFill>
              </a:rPr>
              <a:t>муниципального образования </a:t>
            </a:r>
          </a:p>
          <a:p>
            <a:pPr algn="ctr"/>
            <a:r>
              <a:rPr lang="ru-RU" sz="2400" u="sng" dirty="0" smtClean="0">
                <a:solidFill>
                  <a:srgbClr val="000000"/>
                </a:solidFill>
              </a:rPr>
              <a:t>Щербиновский район </a:t>
            </a:r>
          </a:p>
          <a:p>
            <a:pPr algn="ctr"/>
            <a:r>
              <a:rPr lang="ru-RU" sz="2400" u="sng" dirty="0" smtClean="0">
                <a:solidFill>
                  <a:srgbClr val="000000"/>
                </a:solidFill>
              </a:rPr>
              <a:t>в </a:t>
            </a:r>
            <a:r>
              <a:rPr lang="ru-RU" sz="2400" u="sng" dirty="0" smtClean="0">
                <a:solidFill>
                  <a:srgbClr val="000000"/>
                </a:solidFill>
              </a:rPr>
              <a:t>2024 </a:t>
            </a:r>
            <a:r>
              <a:rPr lang="ru-RU" sz="2400" u="sng" dirty="0" smtClean="0">
                <a:solidFill>
                  <a:srgbClr val="000000"/>
                </a:solidFill>
              </a:rPr>
              <a:t>году</a:t>
            </a:r>
            <a:endParaRPr lang="ru-RU" sz="2400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9502"/>
            <a:ext cx="7787208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Обращения, полученные в ходе проведения выездных приемов главой муниципального образования Щербиновский район </a:t>
            </a:r>
            <a:br>
              <a:rPr lang="ru-RU" sz="2200" b="1" dirty="0" smtClean="0"/>
            </a:br>
            <a:r>
              <a:rPr lang="ru-RU" sz="2200" b="1" dirty="0" smtClean="0"/>
              <a:t>в 20</a:t>
            </a:r>
            <a:r>
              <a:rPr lang="en-US" sz="2200" b="1" dirty="0" smtClean="0"/>
              <a:t>2</a:t>
            </a:r>
            <a:r>
              <a:rPr lang="ru-RU" sz="2200" b="1" dirty="0"/>
              <a:t>4</a:t>
            </a:r>
            <a:r>
              <a:rPr lang="ru-RU" sz="2200" b="1" dirty="0" smtClean="0"/>
              <a:t> </a:t>
            </a:r>
            <a:r>
              <a:rPr lang="ru-RU" sz="2200" b="1" dirty="0" smtClean="0"/>
              <a:t>году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dirty="0"/>
          </a:p>
        </p:txBody>
      </p:sp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100564673"/>
              </p:ext>
            </p:extLst>
          </p:nvPr>
        </p:nvGraphicFramePr>
        <p:xfrm>
          <a:off x="683568" y="1250619"/>
          <a:ext cx="7776864" cy="391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25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63834" y="764928"/>
            <a:ext cx="199169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Коммунальное хозяйство</a:t>
            </a:r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1208775" y="3766071"/>
            <a:ext cx="22388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Строительство и архитектура</a:t>
            </a:r>
            <a:endParaRPr lang="ru-RU" sz="1300" dirty="0"/>
          </a:p>
        </p:txBody>
      </p:sp>
      <p:sp>
        <p:nvSpPr>
          <p:cNvPr id="9" name="TextBox 8"/>
          <p:cNvSpPr txBox="1"/>
          <p:nvPr/>
        </p:nvSpPr>
        <p:spPr>
          <a:xfrm>
            <a:off x="878574" y="2255187"/>
            <a:ext cx="254415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Транспорт и дорожное хозяйство</a:t>
            </a:r>
            <a:endParaRPr lang="ru-RU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921185" y="2847423"/>
            <a:ext cx="253434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Экология и природопользование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729682" y="2564361"/>
            <a:ext cx="170649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Жилищное хозяйство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73608" y="3139811"/>
            <a:ext cx="335928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Экономика, малый и средний бизнес</a:t>
            </a:r>
            <a:endParaRPr lang="ru-RU" sz="1300" dirty="0"/>
          </a:p>
        </p:txBody>
      </p:sp>
      <p:sp>
        <p:nvSpPr>
          <p:cNvPr id="13" name="TextBox 12"/>
          <p:cNvSpPr txBox="1"/>
          <p:nvPr/>
        </p:nvSpPr>
        <p:spPr>
          <a:xfrm>
            <a:off x="159302" y="4350847"/>
            <a:ext cx="326204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Безопасность и обеспечение правопорядка</a:t>
            </a:r>
            <a:endParaRPr lang="ru-RU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1394418" y="1662280"/>
            <a:ext cx="200888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Социальное обеспечение</a:t>
            </a:r>
            <a:endParaRPr lang="ru-RU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89319" y="1077504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Образование и культура</a:t>
            </a:r>
            <a:endParaRPr lang="ru-RU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24778" y="4661209"/>
            <a:ext cx="184731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endParaRPr lang="ru-RU" sz="13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811121" y="4058459"/>
            <a:ext cx="157152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Сельское хозяйство</a:t>
            </a:r>
            <a:endParaRPr lang="ru-RU" sz="1300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4244523050"/>
              </p:ext>
            </p:extLst>
          </p:nvPr>
        </p:nvGraphicFramePr>
        <p:xfrm>
          <a:off x="3440456" y="759356"/>
          <a:ext cx="5884072" cy="419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971600" y="5704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ТЕМЫ</a:t>
            </a:r>
          </a:p>
          <a:p>
            <a:pPr algn="ctr"/>
            <a:r>
              <a:rPr lang="ru-RU" sz="2000" dirty="0" smtClean="0"/>
              <a:t>обращений граждан поступивших в </a:t>
            </a:r>
            <a:r>
              <a:rPr lang="ru-RU" sz="2000" dirty="0" smtClean="0"/>
              <a:t>202</a:t>
            </a:r>
            <a:r>
              <a:rPr lang="ru-RU" sz="2000" dirty="0"/>
              <a:t>4</a:t>
            </a:r>
            <a:r>
              <a:rPr lang="ru-RU" sz="2000" dirty="0" smtClean="0"/>
              <a:t> </a:t>
            </a:r>
            <a:r>
              <a:rPr lang="ru-RU" sz="2000" dirty="0" smtClean="0"/>
              <a:t>году</a:t>
            </a:r>
            <a:endParaRPr lang="ru-RU" sz="2000" dirty="0"/>
          </a:p>
        </p:txBody>
      </p:sp>
      <p:pic>
        <p:nvPicPr>
          <p:cNvPr id="21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613823" y="1369892"/>
            <a:ext cx="18163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Земельные отношения</a:t>
            </a:r>
            <a:endParaRPr lang="ru-RU" sz="13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56077" y="4652038"/>
            <a:ext cx="13676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1300" dirty="0">
                <a:solidFill>
                  <a:prstClr val="black"/>
                </a:solidFill>
              </a:rPr>
              <a:t>Прочие вопросы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3870" y="1949344"/>
            <a:ext cx="2472087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Работа с обращениями граждан</a:t>
            </a:r>
            <a:endParaRPr lang="ru-RU" sz="1300" dirty="0"/>
          </a:p>
        </p:txBody>
      </p:sp>
      <p:sp>
        <p:nvSpPr>
          <p:cNvPr id="20" name="TextBox 19"/>
          <p:cNvSpPr txBox="1"/>
          <p:nvPr/>
        </p:nvSpPr>
        <p:spPr>
          <a:xfrm>
            <a:off x="1971849" y="3485006"/>
            <a:ext cx="145539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Здравоохранение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464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297" y="2139702"/>
            <a:ext cx="82787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С </a:t>
            </a:r>
            <a:r>
              <a:rPr lang="ru-RU" sz="1600" dirty="0"/>
              <a:t>1 июля 2017 года вступил в силу Указ Президента </a:t>
            </a:r>
            <a:r>
              <a:rPr lang="ru-RU" sz="1600" dirty="0" smtClean="0"/>
              <a:t>РФ от </a:t>
            </a:r>
            <a:r>
              <a:rPr lang="ru-RU" sz="1600" dirty="0"/>
              <a:t>17.04.2017 </a:t>
            </a:r>
            <a:r>
              <a:rPr lang="ru-RU" sz="1600" dirty="0" smtClean="0"/>
              <a:t>года № </a:t>
            </a:r>
            <a:r>
              <a:rPr lang="ru-RU" sz="1600" dirty="0"/>
              <a:t>171 «О мониторинге и анализе результатов рассмотрения обращений граждан и организаций». В соответствии с этим </a:t>
            </a:r>
            <a:r>
              <a:rPr lang="ru-RU" sz="1600" dirty="0" smtClean="0"/>
              <a:t>Указом </a:t>
            </a:r>
            <a:r>
              <a:rPr lang="ru-RU" sz="1600" dirty="0"/>
              <a:t>информация о результатах рассмотрения обращений граждан ежемесячно предоставляется в администрацию </a:t>
            </a:r>
            <a:r>
              <a:rPr lang="ru-RU" sz="1600" dirty="0" smtClean="0"/>
              <a:t>Президента РФ. </a:t>
            </a:r>
            <a:r>
              <a:rPr lang="ru-RU" sz="1600" dirty="0"/>
              <a:t>Данную информацию </a:t>
            </a:r>
            <a:r>
              <a:rPr lang="ru-RU" sz="1600" dirty="0" smtClean="0"/>
              <a:t>регулярно и своевременно предоставляет администрация муниципального образования Щербиновский район, </a:t>
            </a:r>
            <a:r>
              <a:rPr lang="ru-RU" sz="1600" dirty="0"/>
              <a:t>в том числе и сельские </a:t>
            </a:r>
            <a:r>
              <a:rPr lang="ru-RU" sz="1600" dirty="0" smtClean="0"/>
              <a:t>поселения Щербиновского района. 	Исполнение Указа сельскими поселениями Щербиновского района тщательно </a:t>
            </a:r>
            <a:r>
              <a:rPr lang="ru-RU" sz="1600" dirty="0" err="1" smtClean="0"/>
              <a:t>мониторится</a:t>
            </a:r>
            <a:r>
              <a:rPr lang="ru-RU" sz="1600" dirty="0" smtClean="0"/>
              <a:t> сектором по работе с обращениями граждан отдела муниципальной службы, кадровой политики и делопроизводства администрации муниципального образования Щербиновский район в целях недопущения нарушения Указа Президента РФ. </a:t>
            </a:r>
            <a:endParaRPr lang="ru-RU" sz="160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пр\Г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0"/>
            <a:ext cx="1477964" cy="1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1634" y="1287800"/>
            <a:ext cx="333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Указ Президента РФ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т 17.04.2017 года № 171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027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151"/>
            <a:ext cx="9036496" cy="3394472"/>
          </a:xfrm>
        </p:spPr>
        <p:txBody>
          <a:bodyPr>
            <a:noAutofit/>
          </a:bodyPr>
          <a:lstStyle/>
          <a:p>
            <a:pPr algn="just"/>
            <a:r>
              <a:rPr lang="ru-RU" sz="1700" dirty="0"/>
              <a:t>Работа с обращениями граждан </a:t>
            </a:r>
            <a:r>
              <a:rPr lang="ru-RU" sz="1700" dirty="0" smtClean="0"/>
              <a:t>- </a:t>
            </a:r>
            <a:r>
              <a:rPr lang="ru-RU" sz="1700" dirty="0"/>
              <a:t>один из важнейших участков деятельности органов власти всех уровней. Именно через обращения </a:t>
            </a:r>
            <a:r>
              <a:rPr lang="ru-RU" sz="1700" dirty="0" smtClean="0"/>
              <a:t>жители реализуют </a:t>
            </a:r>
            <a:r>
              <a:rPr lang="ru-RU" sz="1700" dirty="0"/>
              <a:t>свое конституционное право непосредственно участвовать в управлении делами </a:t>
            </a:r>
            <a:r>
              <a:rPr lang="ru-RU" sz="1700" dirty="0" smtClean="0"/>
              <a:t>своего </a:t>
            </a:r>
            <a:r>
              <a:rPr lang="ru-RU" sz="1700" dirty="0"/>
              <a:t>муниципального образования, округа</a:t>
            </a:r>
            <a:r>
              <a:rPr lang="ru-RU" sz="1700" dirty="0" smtClean="0"/>
              <a:t>.</a:t>
            </a:r>
            <a:endParaRPr lang="ru-RU" sz="1700" dirty="0"/>
          </a:p>
          <a:p>
            <a:pPr algn="just"/>
            <a:r>
              <a:rPr lang="ru-RU" sz="1700" dirty="0"/>
              <a:t>Анализ работы с обращениями граждан </a:t>
            </a:r>
            <a:r>
              <a:rPr lang="ru-RU" sz="1700" dirty="0" smtClean="0"/>
              <a:t>свидетельствует о </a:t>
            </a:r>
            <a:r>
              <a:rPr lang="ru-RU" sz="1700" dirty="0"/>
              <a:t>том, что предложения граждан направлены на совершенствование деятельности </a:t>
            </a:r>
            <a:r>
              <a:rPr lang="ru-RU" sz="1700" dirty="0" smtClean="0"/>
              <a:t>администрации муниципального образования Щербиновский район, </a:t>
            </a:r>
            <a:r>
              <a:rPr lang="ru-RU" sz="1700" dirty="0"/>
              <a:t>заявления отражают желание граждан реализовать свои законные права, а жалобы прямо указывают на имеющиеся недостатки.</a:t>
            </a:r>
          </a:p>
          <a:p>
            <a:pPr algn="just"/>
            <a:r>
              <a:rPr lang="ru-RU" sz="1700" dirty="0" smtClean="0"/>
              <a:t>Работа с обращениями граждан требует ее </a:t>
            </a:r>
            <a:r>
              <a:rPr lang="ru-RU" sz="1700" dirty="0"/>
              <a:t>дальнейшего совершенствования, усиления внимания к комплексу проблем, связанных с повышением уровня защиты прав населения муниципального образования Щербиновский район. Личное общение с людьми приносит позитивные изменения в эффективность работы органов местного самоуправления.</a:t>
            </a:r>
          </a:p>
          <a:p>
            <a:pPr algn="just"/>
            <a:r>
              <a:rPr lang="ru-RU" sz="1700" dirty="0" smtClean="0"/>
              <a:t>Администрация </a:t>
            </a:r>
            <a:r>
              <a:rPr lang="ru-RU" sz="1700" dirty="0"/>
              <a:t>муниципального образования Щербиновский район продолжает работу над повышением эффективности рассмотрения обращений граждан.</a:t>
            </a:r>
          </a:p>
          <a:p>
            <a:pPr algn="just"/>
            <a:endParaRPr lang="ru-RU" sz="1400" dirty="0"/>
          </a:p>
        </p:txBody>
      </p:sp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" y="0"/>
            <a:ext cx="1172862" cy="13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05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пр\380bbf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6" y="1193172"/>
            <a:ext cx="4032448" cy="296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:\Desktop\пр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531" y="-120791"/>
            <a:ext cx="934947" cy="12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rscherb.ru/2019/Glavnaya/Ikonkl/administracija-t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3634"/>
            <a:ext cx="905035" cy="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рб ст.Старощербиновская и геральдика Щербиновского района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17" y="685581"/>
            <a:ext cx="756817" cy="9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scherb.ru/wp-content/uploads/2018/08/Gerb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08" y="1563638"/>
            <a:ext cx="741460" cy="9302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4.depositphotos.com/6962450/23182/i/950/depositphotos_231823458-stock-photo-coat-arms-yeysko-fortification-v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86309"/>
            <a:ext cx="754866" cy="9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bankgorodov.ru/public/photos/coa/31396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7858"/>
            <a:ext cx="758806" cy="9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turkaramamotoru.com/ru/flag-sherbinovskogo-rajona-39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91" y="3147814"/>
            <a:ext cx="742577" cy="91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bogislavyan.ru/wp-content/uploads/2017/03/1-shherbinovskiy-SHabelskogo-s-p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27368"/>
            <a:ext cx="813481" cy="1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dmekaterinovka.ucoz.ru/g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58" y="3939902"/>
            <a:ext cx="820325" cy="10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39259"/>
            <a:ext cx="8083402" cy="4620237"/>
          </a:xfrm>
        </p:spPr>
        <p:txBody>
          <a:bodyPr>
            <a:noAutofit/>
          </a:bodyPr>
          <a:lstStyle/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450" dirty="0" smtClean="0"/>
              <a:t>Администрацией </a:t>
            </a:r>
            <a:r>
              <a:rPr lang="ru-RU" sz="1450" dirty="0"/>
              <a:t>муниципального образования Щербиновский район </a:t>
            </a:r>
            <a:r>
              <a:rPr lang="ru-RU" sz="1450" dirty="0" smtClean="0"/>
              <a:t>работа </a:t>
            </a:r>
            <a:r>
              <a:rPr lang="ru-RU" sz="1450" dirty="0"/>
              <a:t>с предложениями, заявлениями, жалобами граждан </a:t>
            </a:r>
            <a:r>
              <a:rPr lang="ru-RU" sz="1450" dirty="0" smtClean="0"/>
              <a:t>ведется </a:t>
            </a:r>
            <a:r>
              <a:rPr lang="ru-RU" sz="1450" dirty="0"/>
              <a:t>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</a:t>
            </a:r>
            <a:r>
              <a:rPr lang="ru-RU" sz="1450" dirty="0" smtClean="0"/>
              <a:t>инструкцией о </a:t>
            </a:r>
            <a:r>
              <a:rPr lang="ru-RU" sz="1450" dirty="0"/>
              <a:t>порядке рассмотрения обращений граждан в администрации </a:t>
            </a:r>
            <a:r>
              <a:rPr lang="ru-RU" sz="1450" dirty="0" smtClean="0"/>
              <a:t> муниципального </a:t>
            </a:r>
            <a:r>
              <a:rPr lang="ru-RU" sz="1450" dirty="0"/>
              <a:t>образования Щербиновский </a:t>
            </a:r>
            <a:r>
              <a:rPr lang="ru-RU" sz="1450" dirty="0" smtClean="0"/>
              <a:t>район </a:t>
            </a:r>
            <a:r>
              <a:rPr lang="ru-RU" sz="1450" dirty="0"/>
              <a:t>от </a:t>
            </a:r>
            <a:r>
              <a:rPr lang="ru-RU" sz="1450" dirty="0" smtClean="0"/>
              <a:t>25 апреля 2024 </a:t>
            </a:r>
            <a:r>
              <a:rPr lang="ru-RU" sz="1450" dirty="0"/>
              <a:t>года № </a:t>
            </a:r>
            <a:r>
              <a:rPr lang="ru-RU" sz="1450" dirty="0" smtClean="0"/>
              <a:t>360 </a:t>
            </a:r>
            <a:r>
              <a:rPr lang="ru-RU" sz="1450" dirty="0"/>
              <a:t>и Сборником методических рекомендаций и документов, утвержденным Администрацией Президента Российской Федерации от 27 марта 2014 № А1- 1505, а так же велась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</a:t>
            </a:r>
            <a:br>
              <a:rPr lang="ru-RU" sz="1450" dirty="0"/>
            </a:br>
            <a:r>
              <a:rPr lang="ru-RU" sz="1450" dirty="0"/>
              <a:t>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</a:t>
            </a:r>
            <a:br>
              <a:rPr lang="ru-RU" sz="1450" dirty="0"/>
            </a:br>
            <a:endParaRPr lang="ru-RU" sz="145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2" y="759356"/>
            <a:ext cx="1872208" cy="1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72872"/>
            <a:ext cx="2736304" cy="2694655"/>
            <a:chOff x="2915816" y="987574"/>
            <a:chExt cx="1945779" cy="2031525"/>
          </a:xfrm>
        </p:grpSpPr>
        <p:pic>
          <p:nvPicPr>
            <p:cNvPr id="2052" name="Picture 4" descr="D:\Desktop\пр\Screenshot_2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87574"/>
              <a:ext cx="1945779" cy="20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615483" y="2181366"/>
              <a:ext cx="546444" cy="394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</a:rPr>
                <a:t>794</a:t>
              </a:r>
              <a:endParaRPr lang="ru-RU" sz="2800" b="1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205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528" y="3296515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р\Screenshot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913" y="3484074"/>
            <a:ext cx="1510061" cy="15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пр\Screenshot_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0" y="1668699"/>
            <a:ext cx="1942015" cy="20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Desktop\пр\Screenshot_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396" y="3391797"/>
            <a:ext cx="1544613" cy="161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Desktop\пр\Screenshot_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" y="3151412"/>
            <a:ext cx="2016224" cy="21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502" y="1507116"/>
            <a:ext cx="14701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Приём граждан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9372" y="1806429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177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683" y="3902120"/>
            <a:ext cx="11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Выездные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приёмы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78" y="4327236"/>
            <a:ext cx="54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4961" y="3989165"/>
            <a:ext cx="1435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Горячая линия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85820" y="4281764"/>
            <a:ext cx="64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125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17595" y="2459673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29974" y="2736858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492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6900" y="4053576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Виртуальная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приёмная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78058" y="4483665"/>
            <a:ext cx="47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43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27299" y="3989165"/>
            <a:ext cx="97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Иные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источники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27426" y="4414359"/>
            <a:ext cx="579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449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2000" y="-92546"/>
            <a:ext cx="53807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ОСНОВНЫЕ ИСТОЧНИКИ</a:t>
            </a:r>
          </a:p>
          <a:p>
            <a:pPr algn="ctr"/>
            <a:r>
              <a:rPr lang="ru-RU" dirty="0" smtClean="0"/>
              <a:t>поступления обращений граждан в администрацию </a:t>
            </a:r>
          </a:p>
          <a:p>
            <a:pPr algn="ctr"/>
            <a:r>
              <a:rPr lang="ru-RU" dirty="0" smtClean="0"/>
              <a:t>муниципального образования Щербиновский район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48148" y="1758378"/>
            <a:ext cx="667668" cy="14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240036" y="2628950"/>
            <a:ext cx="0" cy="6140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092624" y="3147814"/>
            <a:ext cx="0" cy="23845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501433" y="1806429"/>
            <a:ext cx="759895" cy="3499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057737" y="3296515"/>
            <a:ext cx="270170" cy="26061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7698222" y="3325880"/>
            <a:ext cx="258154" cy="231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8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Desktop\п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3" y="2174758"/>
            <a:ext cx="2258989" cy="2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86596" y="1243711"/>
            <a:ext cx="3312368" cy="1197253"/>
          </a:xfrm>
          <a:prstGeom prst="wedgeRoundRectCallout">
            <a:avLst>
              <a:gd name="adj1" fmla="val -45780"/>
              <a:gd name="adj2" fmla="val 124818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D:\Desktop\пр\1212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5" y="1168885"/>
            <a:ext cx="720080" cy="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1862" y="1336043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через администрацию </a:t>
            </a:r>
          </a:p>
          <a:p>
            <a:pPr algn="ctr"/>
            <a:r>
              <a:rPr lang="ru-RU" sz="1600" dirty="0" smtClean="0"/>
              <a:t>Краснодарского края</a:t>
            </a:r>
          </a:p>
          <a:p>
            <a:pPr algn="ctr"/>
            <a:r>
              <a:rPr lang="ru-RU" sz="2000" b="1" dirty="0" smtClean="0"/>
              <a:t>215</a:t>
            </a:r>
            <a:endParaRPr lang="ru-RU" sz="2000" b="1" dirty="0" smtClean="0"/>
          </a:p>
          <a:p>
            <a:pPr algn="ctr"/>
            <a:endParaRPr lang="ru-RU" sz="20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243711"/>
            <a:ext cx="3096344" cy="1366816"/>
          </a:xfrm>
          <a:prstGeom prst="wedgeRoundRectCallout">
            <a:avLst>
              <a:gd name="adj1" fmla="val 52162"/>
              <a:gd name="adj2" fmla="val 103877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8035" y="3072369"/>
            <a:ext cx="1305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обращения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0414" y="3587152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492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883" y="1243711"/>
            <a:ext cx="24749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</a:t>
            </a:r>
            <a:r>
              <a:rPr lang="ru-RU" sz="1600" dirty="0"/>
              <a:t>из Управления </a:t>
            </a:r>
            <a:endParaRPr lang="ru-RU" sz="1600" dirty="0" smtClean="0"/>
          </a:p>
          <a:p>
            <a:pPr algn="ctr"/>
            <a:r>
              <a:rPr lang="ru-RU" sz="1600" dirty="0" smtClean="0"/>
              <a:t>Президента </a:t>
            </a:r>
            <a:r>
              <a:rPr lang="ru-RU" sz="1600" dirty="0"/>
              <a:t>РФ по работе </a:t>
            </a:r>
            <a:endParaRPr lang="ru-RU" sz="1600" dirty="0" smtClean="0"/>
          </a:p>
          <a:p>
            <a:pPr algn="ctr"/>
            <a:r>
              <a:rPr lang="ru-RU" sz="1600" dirty="0" smtClean="0"/>
              <a:t>с обращениями </a:t>
            </a:r>
            <a:r>
              <a:rPr lang="ru-RU" sz="1600" dirty="0"/>
              <a:t>граждан </a:t>
            </a:r>
            <a:endParaRPr lang="ru-RU" sz="1600" dirty="0" smtClean="0"/>
          </a:p>
          <a:p>
            <a:pPr algn="ctr"/>
            <a:r>
              <a:rPr lang="ru-RU" sz="1600" dirty="0" smtClean="0"/>
              <a:t>и </a:t>
            </a:r>
            <a:r>
              <a:rPr lang="ru-RU" sz="1600" dirty="0"/>
              <a:t>организаций</a:t>
            </a:r>
            <a:endParaRPr lang="ru-RU" sz="1600" dirty="0" smtClean="0"/>
          </a:p>
          <a:p>
            <a:pPr algn="ctr"/>
            <a:r>
              <a:rPr lang="ru-RU" sz="2000" b="1" dirty="0" smtClean="0"/>
              <a:t>87</a:t>
            </a:r>
            <a:endParaRPr lang="ru-RU" sz="2000" b="1" dirty="0"/>
          </a:p>
        </p:txBody>
      </p:sp>
      <p:pic>
        <p:nvPicPr>
          <p:cNvPr id="12" name="Picture 2" descr="D:\Desktop\пр\ГЕ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3" y="1243711"/>
            <a:ext cx="829962" cy="8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5486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Сравнительная динамика поступления письменных обращений в администрацию муниципального образования Щербиновский район </a:t>
            </a:r>
            <a:r>
              <a:rPr lang="ru-RU" sz="1600" b="1" dirty="0" smtClean="0"/>
              <a:t>в </a:t>
            </a:r>
            <a:r>
              <a:rPr lang="ru-RU" sz="1600" b="1" dirty="0" smtClean="0"/>
              <a:t>2024 </a:t>
            </a:r>
            <a:r>
              <a:rPr lang="ru-RU" sz="1600" b="1" dirty="0" smtClean="0"/>
              <a:t>году.</a:t>
            </a: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47002577"/>
              </p:ext>
            </p:extLst>
          </p:nvPr>
        </p:nvGraphicFramePr>
        <p:xfrm>
          <a:off x="1619672" y="1131590"/>
          <a:ext cx="676875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2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Принято граждан на личных приемах главой муниципального образования Щербиновский район и его заместителями </a:t>
            </a:r>
            <a:br>
              <a:rPr lang="ru-RU" sz="2200" b="1" dirty="0" smtClean="0"/>
            </a:br>
            <a:r>
              <a:rPr lang="ru-RU" sz="2200" b="1" dirty="0" smtClean="0"/>
              <a:t>в </a:t>
            </a:r>
            <a:r>
              <a:rPr lang="ru-RU" sz="2200" b="1" dirty="0" smtClean="0"/>
              <a:t>2024 </a:t>
            </a:r>
            <a:r>
              <a:rPr lang="ru-RU" sz="2200" b="1" dirty="0" smtClean="0"/>
              <a:t>году 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082465"/>
              </p:ext>
            </p:extLst>
          </p:nvPr>
        </p:nvGraphicFramePr>
        <p:xfrm>
          <a:off x="0" y="1461393"/>
          <a:ext cx="8927990" cy="368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Принято граждан в администрации муниципального образования Щербиновский район руководством в </a:t>
            </a:r>
            <a:r>
              <a:rPr lang="ru-RU" sz="2200" b="1" dirty="0" smtClean="0"/>
              <a:t>2024 </a:t>
            </a:r>
            <a:r>
              <a:rPr lang="ru-RU" sz="2200" b="1" dirty="0" smtClean="0"/>
              <a:t>году</a:t>
            </a:r>
            <a:endParaRPr lang="ru-RU" sz="2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850445"/>
              </p:ext>
            </p:extLst>
          </p:nvPr>
        </p:nvGraphicFramePr>
        <p:xfrm>
          <a:off x="395536" y="149163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10344"/>
            <a:ext cx="7643192" cy="85725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Сравнительная динамика поступления обращений в администрацию муниципального образования Щербиновский район за </a:t>
            </a:r>
            <a:r>
              <a:rPr lang="ru-RU" sz="2400" b="1" dirty="0" smtClean="0"/>
              <a:t>4 </a:t>
            </a:r>
            <a:r>
              <a:rPr lang="ru-RU" sz="2400" b="1" dirty="0" smtClean="0"/>
              <a:t>года.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391810"/>
              </p:ext>
            </p:extLst>
          </p:nvPr>
        </p:nvGraphicFramePr>
        <p:xfrm>
          <a:off x="467544" y="987574"/>
          <a:ext cx="8507288" cy="410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76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25" y="221171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Информация </a:t>
            </a:r>
            <a:r>
              <a:rPr lang="ru-RU" dirty="0"/>
              <a:t>о приемах граждан, примеры работы администрации муниципального образования Щербиновский район с обращениями граждан, с населением публикуется в местной районной газете «Щербиновский курьер», на официальном сайте администрации муниципального образования Щербиновский район 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.staradm.ru</a:t>
            </a:r>
            <a:r>
              <a:rPr lang="ru-RU" dirty="0"/>
              <a:t>, в </a:t>
            </a:r>
            <a:r>
              <a:rPr lang="ru-RU" dirty="0" smtClean="0"/>
              <a:t>социальных сетях: </a:t>
            </a:r>
            <a:r>
              <a:rPr lang="ru-RU" dirty="0"/>
              <a:t>одноклассники в группе «Администрация Щербиновского района», </a:t>
            </a:r>
            <a:r>
              <a:rPr lang="ru-RU" dirty="0" err="1" smtClean="0"/>
              <a:t>Вконтакте</a:t>
            </a:r>
            <a:r>
              <a:rPr lang="ru-RU" dirty="0" smtClean="0"/>
              <a:t>, а </a:t>
            </a:r>
            <a:r>
              <a:rPr lang="ru-RU" dirty="0"/>
              <a:t>т</a:t>
            </a:r>
            <a:r>
              <a:rPr lang="ru-RU" dirty="0" smtClean="0"/>
              <a:t>ак же в официальном аккаунте администрации муниципального образования Щербиновский район в </a:t>
            </a:r>
            <a:r>
              <a:rPr lang="en-US" dirty="0" smtClean="0"/>
              <a:t>Telegram</a:t>
            </a:r>
            <a:r>
              <a:rPr lang="ru-RU" dirty="0" smtClean="0"/>
              <a:t>, где регулярно публикуется информация о деятельности администрации, и других значимых событиях района.</a:t>
            </a:r>
            <a:endParaRPr lang="ru-RU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s.123rf.com/450wm/yupiramos/yupiramos1706/yupiramos170636709/81133743-news-paper-news-icon-vector-illustration-design-isolated.jpg?ver=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t="-766" r="16935" b="11537"/>
          <a:stretch/>
        </p:blipFill>
        <p:spPr bwMode="auto">
          <a:xfrm>
            <a:off x="3779912" y="97089"/>
            <a:ext cx="14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10789</TotalTime>
  <Words>335</Words>
  <Application>Microsoft Office PowerPoint</Application>
  <PresentationFormat>Экран (16:9)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Администрацией 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25 апреля 2024 года № 360 и Сборником методических рекомендаций и документов, утвержденным Администрацией Президента Российской Федерации от 27 марта 2014 № А1- 1505, а так же велась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 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 </vt:lpstr>
      <vt:lpstr>Презентация PowerPoint</vt:lpstr>
      <vt:lpstr>Презентация PowerPoint</vt:lpstr>
      <vt:lpstr>Презентация PowerPoint</vt:lpstr>
      <vt:lpstr>Принято граждан на личных приемах главой муниципального образования Щербиновский район и его заместителями  в 2024 году </vt:lpstr>
      <vt:lpstr>Принято граждан в администрации муниципального образования Щербиновский район руководством в 2024 году</vt:lpstr>
      <vt:lpstr>Сравнительная динамика поступления обращений в администрацию муниципального образования Щербиновский район за 4 года.</vt:lpstr>
      <vt:lpstr>Презентация PowerPoint</vt:lpstr>
      <vt:lpstr>Обращения, полученные в ходе проведения выездных приемов главой муниципального образования Щербиновский район  в 2024 году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Шапарь</dc:creator>
  <cp:lastModifiedBy>Левшукова Татьяна</cp:lastModifiedBy>
  <cp:revision>174</cp:revision>
  <cp:lastPrinted>2022-01-13T12:16:48Z</cp:lastPrinted>
  <dcterms:created xsi:type="dcterms:W3CDTF">2019-11-13T11:10:21Z</dcterms:created>
  <dcterms:modified xsi:type="dcterms:W3CDTF">2025-01-16T10:38:48Z</dcterms:modified>
</cp:coreProperties>
</file>