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75" r:id="rId5"/>
    <p:sldId id="276" r:id="rId6"/>
    <p:sldId id="266" r:id="rId7"/>
    <p:sldId id="267" r:id="rId8"/>
    <p:sldId id="274" r:id="rId9"/>
    <p:sldId id="268" r:id="rId10"/>
    <p:sldId id="278" r:id="rId11"/>
    <p:sldId id="279" r:id="rId12"/>
    <p:sldId id="258" r:id="rId13"/>
    <p:sldId id="270" r:id="rId14"/>
    <p:sldId id="264" r:id="rId15"/>
    <p:sldId id="271" r:id="rId16"/>
    <p:sldId id="277" r:id="rId17"/>
    <p:sldId id="265" r:id="rId18"/>
  </p:sldIdLst>
  <p:sldSz cx="9144000" cy="5143500" type="screen16x9"/>
  <p:notesSz cx="6797675" cy="992505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9C1B3"/>
    <a:srgbClr val="495A40"/>
    <a:srgbClr val="666633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532" autoAdjust="0"/>
    <p:restoredTop sz="86323" autoAdjust="0"/>
  </p:normalViewPr>
  <p:slideViewPr>
    <p:cSldViewPr>
      <p:cViewPr>
        <p:scale>
          <a:sx n="73" d="100"/>
          <a:sy n="73" d="100"/>
        </p:scale>
        <p:origin x="-629" y="-163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441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Office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письменных обращений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1 квартал</c:v>
                </c:pt>
                <c:pt idx="1">
                  <c:v>2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71</c:v>
                </c:pt>
                <c:pt idx="1">
                  <c:v>120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Через администрацию Краснодарского края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1 квартал</c:v>
                </c:pt>
                <c:pt idx="1">
                  <c:v>2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30</c:v>
                </c:pt>
                <c:pt idx="1">
                  <c:v>52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Обращения к Президенту РФ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1 квартал</c:v>
                </c:pt>
                <c:pt idx="1">
                  <c:v>2 квартал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12</c:v>
                </c:pt>
                <c:pt idx="1">
                  <c:v>21</c:v>
                </c:pt>
              </c:numCache>
            </c:numRef>
          </c:val>
        </c:ser>
        <c:dLbls/>
        <c:shape val="box"/>
        <c:axId val="108312832"/>
        <c:axId val="111518464"/>
        <c:axId val="0"/>
      </c:bar3DChart>
      <c:catAx>
        <c:axId val="108312832"/>
        <c:scaling>
          <c:orientation val="minMax"/>
        </c:scaling>
        <c:axPos val="b"/>
        <c:tickLblPos val="nextTo"/>
        <c:crossAx val="111518464"/>
        <c:crosses val="autoZero"/>
        <c:auto val="1"/>
        <c:lblAlgn val="ctr"/>
        <c:lblOffset val="100"/>
      </c:catAx>
      <c:valAx>
        <c:axId val="111518464"/>
        <c:scaling>
          <c:orientation val="minMax"/>
        </c:scaling>
        <c:axPos val="l"/>
        <c:majorGridlines/>
        <c:numFmt formatCode="General" sourceLinked="1"/>
        <c:tickLblPos val="nextTo"/>
        <c:crossAx val="10831283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203385203062561"/>
          <c:y val="3.8965059055118108E-2"/>
          <c:w val="0.31342602004032655"/>
          <c:h val="0.87206988188976364"/>
        </c:manualLayout>
      </c:layout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lrMapOvr bg1="lt1" tx1="dk1" bg2="lt2" tx2="dk2" accent1="accent1" accent2="accent2" accent3="accent3" accent4="accent4" accent5="accent5" accent6="accent6" hlink="hlink" folHlink="folHlink"/>
  <c:chart>
    <c:autoTitleDeleted val="1"/>
    <c:view3D>
      <c:hPercent val="121"/>
      <c:depthPercent val="100"/>
      <c:rAngAx val="1"/>
    </c:view3D>
    <c:floor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sideWall>
    <c:plotArea>
      <c:layout>
        <c:manualLayout>
          <c:layoutTarget val="inner"/>
          <c:xMode val="edge"/>
          <c:yMode val="edge"/>
          <c:x val="3.7430037444038361E-2"/>
          <c:y val="7.9441471961569823E-2"/>
          <c:w val="0.53921568627450989"/>
          <c:h val="0.83647798742138368"/>
        </c:manualLayout>
      </c:layout>
      <c:bar3DChart>
        <c:barDir val="col"/>
        <c:grouping val="stacked"/>
        <c:ser>
          <c:idx val="0"/>
          <c:order val="0"/>
          <c:tx>
            <c:strRef>
              <c:f>Sheet1!$A$2</c:f>
              <c:strCache>
                <c:ptCount val="1"/>
                <c:pt idx="0">
                  <c:v>Принято граждан главой на личных приемах</c:v>
                </c:pt>
              </c:strCache>
            </c:strRef>
          </c:tx>
          <c:spPr>
            <a:solidFill>
              <a:srgbClr val="9999FF"/>
            </a:solidFill>
            <a:ln w="12674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2"/>
                <c:pt idx="0">
                  <c:v>1 кв</c:v>
                </c:pt>
                <c:pt idx="1">
                  <c:v>2 кв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23</c:v>
                </c:pt>
                <c:pt idx="1">
                  <c:v>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Принято граждан заместителями главы</c:v>
                </c:pt>
              </c:strCache>
            </c:strRef>
          </c:tx>
          <c:spPr>
            <a:solidFill>
              <a:srgbClr val="FFFF00"/>
            </a:solidFill>
            <a:ln w="12674">
              <a:solidFill>
                <a:srgbClr val="000000"/>
              </a:solidFill>
              <a:prstDash val="solid"/>
            </a:ln>
          </c:spPr>
          <c:cat>
            <c:strRef>
              <c:f>Sheet1!$B$1:$E$1</c:f>
              <c:strCache>
                <c:ptCount val="2"/>
                <c:pt idx="0">
                  <c:v>1 кв</c:v>
                </c:pt>
                <c:pt idx="1">
                  <c:v>2 кв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14</c:v>
                </c:pt>
                <c:pt idx="1">
                  <c:v>4</c:v>
                </c:pt>
              </c:numCache>
            </c:numRef>
          </c:val>
        </c:ser>
        <c:dLbls/>
        <c:gapDepth val="0"/>
        <c:shape val="box"/>
        <c:axId val="115804032"/>
        <c:axId val="115805568"/>
        <c:axId val="0"/>
      </c:bar3DChart>
      <c:catAx>
        <c:axId val="115804032"/>
        <c:scaling>
          <c:orientation val="minMax"/>
        </c:scaling>
        <c:axPos val="b"/>
        <c:numFmt formatCode="General" sourceLinked="1"/>
        <c:tickLblPos val="low"/>
        <c:spPr>
          <a:ln w="316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3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15805568"/>
        <c:crosses val="autoZero"/>
        <c:auto val="1"/>
        <c:lblAlgn val="ctr"/>
        <c:lblOffset val="100"/>
        <c:tickLblSkip val="1"/>
        <c:tickMarkSkip val="1"/>
      </c:catAx>
      <c:valAx>
        <c:axId val="115805568"/>
        <c:scaling>
          <c:orientation val="minMax"/>
        </c:scaling>
        <c:axPos val="l"/>
        <c:majorGridlines>
          <c:spPr>
            <a:ln w="3169">
              <a:solidFill>
                <a:srgbClr val="000000"/>
              </a:solidFill>
              <a:prstDash val="solid"/>
            </a:ln>
          </c:spPr>
        </c:majorGridlines>
        <c:numFmt formatCode="General" sourceLinked="1"/>
        <c:tickLblPos val="nextTo"/>
        <c:spPr>
          <a:ln w="316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3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115804032"/>
        <c:crosses val="autoZero"/>
        <c:crossBetween val="between"/>
      </c:valAx>
      <c:spPr>
        <a:noFill/>
        <a:ln w="25348">
          <a:noFill/>
        </a:ln>
      </c:spPr>
    </c:plotArea>
    <c:legend>
      <c:legendPos val="r"/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54460242450988416"/>
          <c:y val="0.18091462306771641"/>
          <c:w val="0.44843868474773985"/>
          <c:h val="0.64704286145709811"/>
        </c:manualLayout>
      </c:layout>
    </c:legend>
    <c:plotVisOnly val="1"/>
    <c:dispBlanksAs val="gap"/>
  </c:chart>
  <c:spPr>
    <a:noFill/>
    <a:ln>
      <a:noFill/>
    </a:ln>
  </c:spPr>
  <c:txPr>
    <a:bodyPr/>
    <a:lstStyle/>
    <a:p>
      <a:pPr>
        <a:defRPr sz="1173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50800" cap="rnd" cmpd="dbl">
              <a:solidFill>
                <a:srgbClr val="002060"/>
              </a:solidFill>
              <a:prstDash val="dash"/>
              <a:miter lim="800000"/>
            </a:ln>
          </c:spPr>
          <c:dPt>
            <c:idx val="2"/>
            <c:spPr>
              <a:solidFill>
                <a:srgbClr val="00B0F0"/>
              </a:solidFill>
              <a:ln w="50800" cap="rnd" cmpd="dbl">
                <a:solidFill>
                  <a:srgbClr val="002060"/>
                </a:solidFill>
                <a:prstDash val="dash"/>
                <a:miter lim="800000"/>
              </a:ln>
            </c:spPr>
          </c:dPt>
          <c:dPt>
            <c:idx val="3"/>
            <c:spPr>
              <a:solidFill>
                <a:srgbClr val="FFFF00"/>
              </a:solidFill>
              <a:ln w="50800" cap="rnd" cmpd="dbl">
                <a:solidFill>
                  <a:srgbClr val="002060"/>
                </a:solidFill>
                <a:prstDash val="dash"/>
                <a:miter lim="800000"/>
              </a:ln>
            </c:spPr>
          </c:dPt>
          <c:dLbls>
            <c:dLbl>
              <c:idx val="2"/>
              <c:layout>
                <c:manualLayout>
                  <c:x val="-7.5389326334208237E-2"/>
                  <c:y val="-0.18460316875731977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23</a:t>
                    </a:r>
                    <a:endParaRPr 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Val val="1"/>
            </c:dLbl>
            <c:dLbl>
              <c:idx val="3"/>
              <c:layout>
                <c:manualLayout>
                  <c:x val="7.0563879167881788E-2"/>
                  <c:y val="0.16069385620529891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18</a:t>
                    </a:r>
                    <a:endParaRPr 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Val val="1"/>
            </c:dLbl>
            <c:delete val="1"/>
          </c:dLbls>
          <c:cat>
            <c:strRef>
              <c:f>Лист1!$A$2:$A$5</c:f>
              <c:strCache>
                <c:ptCount val="4"/>
                <c:pt idx="2">
                  <c:v>Принято главой МО</c:v>
                </c:pt>
                <c:pt idx="3">
                  <c:v>Принято заместителями главы МО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2">
                  <c:v>23</c:v>
                </c:pt>
                <c:pt idx="3">
                  <c:v>18</c:v>
                </c:pt>
              </c:numCache>
            </c:numRef>
          </c:val>
        </c:ser>
        <c:dLbls/>
        <c:firstSliceAng val="0"/>
      </c:pieChart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b="1"/>
            </a:pPr>
            <a:endParaRPr lang="ru-RU"/>
          </a:p>
        </c:txPr>
      </c:legendEntry>
      <c:layout/>
    </c:legend>
    <c:plotVisOnly val="1"/>
    <c:dispBlanksAs val="zero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plotArea>
      <c:layout>
        <c:manualLayout>
          <c:layoutTarget val="inner"/>
          <c:xMode val="edge"/>
          <c:yMode val="edge"/>
          <c:x val="4.3167384763476719E-3"/>
          <c:y val="1.0267650332920783E-2"/>
          <c:w val="0.95268140938269741"/>
          <c:h val="0.98973232632876762"/>
        </c:manualLayout>
      </c:layout>
      <c:barChart>
        <c:barDir val="bar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dPt>
            <c:idx val="0"/>
            <c:spPr>
              <a:solidFill>
                <a:srgbClr val="FFC000"/>
              </a:solidFill>
            </c:spPr>
          </c:dPt>
          <c:dPt>
            <c:idx val="1"/>
            <c:spPr>
              <a:solidFill>
                <a:srgbClr val="FFFF00"/>
              </a:solidFill>
            </c:spPr>
          </c:dPt>
          <c:dPt>
            <c:idx val="2"/>
            <c:spPr>
              <a:solidFill>
                <a:srgbClr val="00B050"/>
              </a:solidFill>
            </c:spPr>
          </c:dPt>
          <c:dPt>
            <c:idx val="3"/>
            <c:spPr>
              <a:solidFill>
                <a:srgbClr val="0070C0"/>
              </a:solidFill>
            </c:spPr>
          </c:dPt>
          <c:dPt>
            <c:idx val="4"/>
            <c:spPr>
              <a:solidFill>
                <a:srgbClr val="7030A0"/>
              </a:solidFill>
            </c:spPr>
          </c:dPt>
          <c:dPt>
            <c:idx val="5"/>
            <c:spPr>
              <a:solidFill>
                <a:schemeClr val="tx1">
                  <a:lumMod val="85000"/>
                  <a:lumOff val="15000"/>
                </a:schemeClr>
              </a:solidFill>
            </c:spPr>
          </c:dPt>
          <c:dPt>
            <c:idx val="6"/>
            <c:spPr>
              <a:solidFill>
                <a:schemeClr val="bg2">
                  <a:lumMod val="25000"/>
                </a:schemeClr>
              </a:solidFill>
            </c:spPr>
          </c:dPt>
          <c:dPt>
            <c:idx val="7"/>
            <c:spPr>
              <a:solidFill>
                <a:schemeClr val="tx2">
                  <a:lumMod val="75000"/>
                </a:schemeClr>
              </a:solidFill>
            </c:spPr>
          </c:dPt>
          <c:dPt>
            <c:idx val="8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9"/>
            <c:spPr>
              <a:solidFill>
                <a:schemeClr val="accent2">
                  <a:lumMod val="75000"/>
                </a:schemeClr>
              </a:solidFill>
            </c:spPr>
          </c:dPt>
          <c:dPt>
            <c:idx val="1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1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</c:spPr>
          </c:dPt>
          <c:dPt>
            <c:idx val="12"/>
            <c:spPr>
              <a:solidFill>
                <a:schemeClr val="accent5">
                  <a:lumMod val="75000"/>
                </a:schemeClr>
              </a:solidFill>
            </c:spPr>
          </c:dPt>
          <c:dPt>
            <c:idx val="13"/>
            <c:spPr>
              <a:solidFill>
                <a:schemeClr val="accent6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0.22868907790387336"/>
                  <c:y val="-2.3842216040176561E-7"/>
                </c:manualLayout>
              </c:layout>
              <c:showVal val="1"/>
            </c:dLbl>
            <c:dLbl>
              <c:idx val="1"/>
              <c:layout>
                <c:manualLayout>
                  <c:x val="0.26101974958838026"/>
                  <c:y val="1.8310821910328954E-4"/>
                </c:manualLayout>
              </c:layout>
              <c:showVal val="1"/>
            </c:dLbl>
            <c:dLbl>
              <c:idx val="2"/>
              <c:layout>
                <c:manualLayout>
                  <c:x val="4.0866055533125049E-2"/>
                  <c:y val="-2.8446660048525078E-3"/>
                </c:manualLayout>
              </c:layout>
              <c:showVal val="1"/>
            </c:dLbl>
            <c:dLbl>
              <c:idx val="3"/>
              <c:layout>
                <c:manualLayout>
                  <c:x val="3.8647555638340249E-2"/>
                  <c:y val="6.4226161539119959E-3"/>
                </c:manualLayout>
              </c:layout>
              <c:showVal val="1"/>
            </c:dLbl>
            <c:dLbl>
              <c:idx val="4"/>
              <c:layout>
                <c:manualLayout>
                  <c:x val="6.2397095072935907E-2"/>
                  <c:y val="3.6669328252716054E-4"/>
                </c:manualLayout>
              </c:layout>
              <c:showVal val="1"/>
            </c:dLbl>
            <c:dLbl>
              <c:idx val="5"/>
              <c:layout>
                <c:manualLayout>
                  <c:x val="8.8305003745705393E-2"/>
                  <c:y val="3.2113080769559984E-3"/>
                </c:manualLayout>
              </c:layout>
              <c:showVal val="1"/>
            </c:dLbl>
            <c:dLbl>
              <c:idx val="6"/>
              <c:layout>
                <c:manualLayout>
                  <c:x val="8.6146634507531503E-2"/>
                  <c:y val="0"/>
                </c:manualLayout>
              </c:layout>
              <c:showVal val="1"/>
            </c:dLbl>
            <c:dLbl>
              <c:idx val="7"/>
              <c:layout>
                <c:manualLayout>
                  <c:x val="0.11200202852718322"/>
                  <c:y val="0"/>
                </c:manualLayout>
              </c:layout>
              <c:showVal val="1"/>
            </c:dLbl>
            <c:dLbl>
              <c:idx val="8"/>
              <c:layout>
                <c:manualLayout>
                  <c:x val="0.13790245938526927"/>
                  <c:y val="-5.6892295888576767E-3"/>
                </c:manualLayout>
              </c:layout>
              <c:showVal val="1"/>
            </c:dLbl>
            <c:dLbl>
              <c:idx val="9"/>
              <c:layout>
                <c:manualLayout>
                  <c:x val="0.13781969357275034"/>
                  <c:y val="-6.0559228713848359E-3"/>
                </c:manualLayout>
              </c:layout>
              <c:showVal val="1"/>
            </c:dLbl>
            <c:dLbl>
              <c:idx val="10"/>
              <c:layout>
                <c:manualLayout>
                  <c:x val="0.16353198941141447"/>
                  <c:y val="-6.0561612935451283E-3"/>
                </c:manualLayout>
              </c:layout>
              <c:showVal val="1"/>
            </c:dLbl>
            <c:dLbl>
              <c:idx val="11"/>
              <c:layout>
                <c:manualLayout>
                  <c:x val="0.16338141341574339"/>
                  <c:y val="0"/>
                </c:manualLayout>
              </c:layout>
              <c:showVal val="1"/>
            </c:dLbl>
            <c:dLbl>
              <c:idx val="12"/>
              <c:layout>
                <c:manualLayout>
                  <c:x val="0.2130237359434079"/>
                  <c:y val="-2.8448532165891282E-3"/>
                </c:manualLayout>
              </c:layout>
              <c:showVal val="1"/>
            </c:dLbl>
            <c:dLbl>
              <c:idx val="13"/>
              <c:layout>
                <c:manualLayout>
                  <c:x val="0.28556584623709574"/>
                  <c:y val="2.4781599340619677E-3"/>
                </c:manualLayout>
              </c:layout>
              <c:showVal val="1"/>
            </c:dLbl>
            <c:dLbl>
              <c:idx val="14"/>
              <c:layout>
                <c:manualLayout>
                  <c:x val="0.42735710915841962"/>
                  <c:y val="0"/>
                </c:manualLayout>
              </c:layout>
              <c:showVal val="1"/>
            </c:dLbl>
            <c:dLbl>
              <c:idx val="15"/>
              <c:layout>
                <c:manualLayout>
                  <c:x val="0.474841232398244"/>
                  <c:y val="0"/>
                </c:manualLayout>
              </c:layout>
              <c:showVal val="1"/>
            </c:dLbl>
            <c:showVal val="1"/>
          </c:dLbls>
          <c:cat>
            <c:strRef>
              <c:f>Лист1!$A$3:$A$17</c:f>
              <c:strCache>
                <c:ptCount val="15"/>
                <c:pt idx="0">
                  <c:v>Категория 15</c:v>
                </c:pt>
                <c:pt idx="1">
                  <c:v>Категория 14</c:v>
                </c:pt>
                <c:pt idx="2">
                  <c:v>Категория 13</c:v>
                </c:pt>
                <c:pt idx="3">
                  <c:v>Категория 12</c:v>
                </c:pt>
                <c:pt idx="4">
                  <c:v>Категория 11</c:v>
                </c:pt>
                <c:pt idx="5">
                  <c:v>Категория 10</c:v>
                </c:pt>
                <c:pt idx="6">
                  <c:v>Категория 9</c:v>
                </c:pt>
                <c:pt idx="7">
                  <c:v>Категория 8</c:v>
                </c:pt>
                <c:pt idx="8">
                  <c:v>Категория 7</c:v>
                </c:pt>
                <c:pt idx="9">
                  <c:v>Категория 6</c:v>
                </c:pt>
                <c:pt idx="10">
                  <c:v>Категория 5</c:v>
                </c:pt>
                <c:pt idx="11">
                  <c:v>Категория 4</c:v>
                </c:pt>
                <c:pt idx="12">
                  <c:v>Категория 3</c:v>
                </c:pt>
                <c:pt idx="13">
                  <c:v>Категория 2</c:v>
                </c:pt>
                <c:pt idx="14">
                  <c:v>Категория 1</c:v>
                </c:pt>
              </c:strCache>
            </c:strRef>
          </c:cat>
          <c:val>
            <c:numRef>
              <c:f>Лист1!$B$2:$B$17</c:f>
              <c:numCache>
                <c:formatCode>General</c:formatCode>
                <c:ptCount val="16"/>
                <c:pt idx="1">
                  <c:v>10</c:v>
                </c:pt>
                <c:pt idx="2">
                  <c:v>1</c:v>
                </c:pt>
                <c:pt idx="3">
                  <c:v>1</c:v>
                </c:pt>
                <c:pt idx="4">
                  <c:v>2</c:v>
                </c:pt>
                <c:pt idx="5">
                  <c:v>3</c:v>
                </c:pt>
                <c:pt idx="6">
                  <c:v>3</c:v>
                </c:pt>
                <c:pt idx="7">
                  <c:v>4</c:v>
                </c:pt>
                <c:pt idx="8">
                  <c:v>5</c:v>
                </c:pt>
                <c:pt idx="9">
                  <c:v>5</c:v>
                </c:pt>
                <c:pt idx="10">
                  <c:v>6</c:v>
                </c:pt>
                <c:pt idx="11">
                  <c:v>6</c:v>
                </c:pt>
                <c:pt idx="12">
                  <c:v>8</c:v>
                </c:pt>
                <c:pt idx="13">
                  <c:v>11</c:v>
                </c:pt>
                <c:pt idx="14">
                  <c:v>17</c:v>
                </c:pt>
                <c:pt idx="15">
                  <c:v>19</c:v>
                </c:pt>
              </c:numCache>
            </c:numRef>
          </c:val>
        </c:ser>
        <c:dLbls/>
        <c:overlap val="100"/>
        <c:axId val="135890816"/>
        <c:axId val="135892352"/>
      </c:barChart>
      <c:catAx>
        <c:axId val="135890816"/>
        <c:scaling>
          <c:orientation val="minMax"/>
        </c:scaling>
        <c:delete val="1"/>
        <c:axPos val="l"/>
        <c:tickLblPos val="nextTo"/>
        <c:crossAx val="135892352"/>
        <c:crosses val="autoZero"/>
        <c:auto val="1"/>
        <c:lblAlgn val="ctr"/>
        <c:lblOffset val="100"/>
      </c:catAx>
      <c:valAx>
        <c:axId val="135892352"/>
        <c:scaling>
          <c:orientation val="minMax"/>
        </c:scaling>
        <c:delete val="1"/>
        <c:axPos val="b"/>
        <c:numFmt formatCode="General" sourceLinked="1"/>
        <c:tickLblPos val="nextTo"/>
        <c:crossAx val="13589081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3033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27152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4538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43185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4225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41524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0568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8160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81889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57980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07281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86327-9CED-4A96-AE9A-BD88999B0F08}" type="datetimeFigureOut">
              <a:rPr lang="ru-RU" smtClean="0"/>
              <a:pPr/>
              <a:t>16.07.2020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F9CA1-F4A6-429D-B7BC-F31F190CB5B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00499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11" Type="http://schemas.openxmlformats.org/officeDocument/2006/relationships/image" Target="../media/image27.png"/><Relationship Id="rId5" Type="http://schemas.openxmlformats.org/officeDocument/2006/relationships/image" Target="../media/image21.jpeg"/><Relationship Id="rId10" Type="http://schemas.openxmlformats.org/officeDocument/2006/relationships/image" Target="../media/image26.gif"/><Relationship Id="rId4" Type="http://schemas.openxmlformats.org/officeDocument/2006/relationships/image" Target="../media/image20.png"/><Relationship Id="rId9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staradm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23478"/>
            <a:ext cx="2166938" cy="255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355976" y="2139702"/>
            <a:ext cx="438774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495A40"/>
                </a:solidFill>
              </a:rPr>
              <a:t>ОБЗОР</a:t>
            </a:r>
            <a:r>
              <a:rPr lang="ru-RU" dirty="0" smtClean="0">
                <a:solidFill>
                  <a:srgbClr val="495A40"/>
                </a:solidFill>
              </a:rPr>
              <a:t>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ОБРАЩЕНИЙ ГРАЖДАН</a:t>
            </a:r>
          </a:p>
          <a:p>
            <a:pPr algn="ctr"/>
            <a:r>
              <a:rPr lang="ru-RU" sz="2400" u="sng" dirty="0">
                <a:solidFill>
                  <a:srgbClr val="495A40"/>
                </a:solidFill>
              </a:rPr>
              <a:t>п</a:t>
            </a:r>
            <a:r>
              <a:rPr lang="ru-RU" sz="2400" u="sng" dirty="0" smtClean="0">
                <a:solidFill>
                  <a:srgbClr val="495A40"/>
                </a:solidFill>
              </a:rPr>
              <a:t>оступивших в администрацию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муниципального образования </a:t>
            </a:r>
          </a:p>
          <a:p>
            <a:pPr algn="ctr"/>
            <a:r>
              <a:rPr lang="ru-RU" sz="2400" u="sng" dirty="0" smtClean="0">
                <a:solidFill>
                  <a:srgbClr val="495A40"/>
                </a:solidFill>
              </a:rPr>
              <a:t>Щербиновский район </a:t>
            </a:r>
          </a:p>
          <a:p>
            <a:pPr algn="ctr"/>
            <a:r>
              <a:rPr lang="ru-RU" sz="2400" u="sng" dirty="0">
                <a:solidFill>
                  <a:srgbClr val="495A40"/>
                </a:solidFill>
              </a:rPr>
              <a:t>в</a:t>
            </a:r>
            <a:r>
              <a:rPr lang="ru-RU" sz="2400" u="sng" dirty="0" smtClean="0">
                <a:solidFill>
                  <a:srgbClr val="495A40"/>
                </a:solidFill>
              </a:rPr>
              <a:t> первом полугодии 2020 года</a:t>
            </a:r>
            <a:endParaRPr lang="ru-RU" sz="2400" u="sng" dirty="0">
              <a:solidFill>
                <a:srgbClr val="495A40"/>
              </a:solidFill>
            </a:endParaRPr>
          </a:p>
        </p:txBody>
      </p:sp>
      <p:pic>
        <p:nvPicPr>
          <p:cNvPr id="1027" name="Picture 3" descr="D:\Desktop\пр\карта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0"/>
            <a:ext cx="3816424" cy="51594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5417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10634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Помощь населению оказанная в период действия </a:t>
            </a:r>
            <a:r>
              <a:rPr lang="ru-RU" sz="2200" b="1" dirty="0">
                <a:cs typeface="Times New Roman" pitchFamily="18" charset="0"/>
              </a:rPr>
              <a:t>ограничительных </a:t>
            </a:r>
            <a:r>
              <a:rPr lang="ru-RU" sz="2200" b="1" dirty="0" smtClean="0">
                <a:cs typeface="Times New Roman" pitchFamily="18" charset="0"/>
              </a:rPr>
              <a:t>мер, </a:t>
            </a:r>
            <a:r>
              <a:rPr lang="ru-RU" sz="2200" b="1" dirty="0">
                <a:cs typeface="Times New Roman" pitchFamily="18" charset="0"/>
              </a:rPr>
              <a:t>направленных на предотвращение распространения </a:t>
            </a:r>
            <a:r>
              <a:rPr lang="ru-RU" sz="2200" b="1" dirty="0" smtClean="0">
                <a:cs typeface="Times New Roman" pitchFamily="18" charset="0"/>
              </a:rPr>
              <a:t>новой коронавирусной </a:t>
            </a:r>
            <a:r>
              <a:rPr lang="ru-RU" sz="2200" b="1" dirty="0">
                <a:cs typeface="Times New Roman" pitchFamily="18" charset="0"/>
              </a:rPr>
              <a:t>инфекции</a:t>
            </a:r>
            <a:endParaRPr lang="ru-RU" sz="2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200151"/>
            <a:ext cx="8219256" cy="3531839"/>
          </a:xfrm>
        </p:spPr>
        <p:txBody>
          <a:bodyPr>
            <a:normAutofit fontScale="77500" lnSpcReduction="20000"/>
          </a:bodyPr>
          <a:lstStyle/>
          <a:p>
            <a:pPr lvl="0" algn="just"/>
            <a:endParaRPr lang="ru-RU" sz="13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lvl="0" algn="just"/>
            <a:endParaRPr lang="ru-RU" sz="1300" dirty="0">
              <a:solidFill>
                <a:prstClr val="black"/>
              </a:solidFill>
              <a:cs typeface="Times New Roman" pitchFamily="18" charset="0"/>
            </a:endParaRPr>
          </a:p>
          <a:p>
            <a:pPr lvl="0" algn="just"/>
            <a:endParaRPr lang="ru-RU" sz="1300" dirty="0" smtClean="0">
              <a:solidFill>
                <a:prstClr val="black"/>
              </a:solidFill>
              <a:cs typeface="Times New Roman" pitchFamily="18" charset="0"/>
            </a:endParaRPr>
          </a:p>
          <a:p>
            <a:pPr lvl="0" algn="just"/>
            <a:endParaRPr lang="ru-RU" sz="1600" dirty="0" smtClean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lvl="0" algn="just"/>
            <a:endParaRPr lang="ru-RU" sz="1600" dirty="0">
              <a:solidFill>
                <a:prstClr val="black"/>
              </a:solidFill>
              <a:latin typeface="+mj-lt"/>
              <a:cs typeface="Times New Roman" pitchFamily="18" charset="0"/>
            </a:endParaRPr>
          </a:p>
          <a:p>
            <a:pPr marL="0" lvl="0" indent="0" algn="just">
              <a:buNone/>
            </a:pPr>
            <a:endParaRPr lang="ru-RU" sz="2700" dirty="0">
              <a:solidFill>
                <a:prstClr val="black"/>
              </a:solidFill>
              <a:cs typeface="Times New Roman" pitchFamily="18" charset="0"/>
            </a:endParaRPr>
          </a:p>
          <a:p>
            <a:pPr algn="just"/>
            <a:r>
              <a:rPr lang="ru-RU" sz="2800" dirty="0" smtClean="0">
                <a:cs typeface="Times New Roman" pitchFamily="18" charset="0"/>
              </a:rPr>
              <a:t>            </a:t>
            </a:r>
            <a:r>
              <a:rPr lang="ru-RU" sz="2100" dirty="0" smtClean="0">
                <a:cs typeface="Times New Roman" pitchFamily="18" charset="0"/>
              </a:rPr>
              <a:t>В </a:t>
            </a:r>
            <a:r>
              <a:rPr lang="ru-RU" sz="2100" dirty="0">
                <a:cs typeface="Times New Roman" pitchFamily="18" charset="0"/>
              </a:rPr>
              <a:t>муниципальном образовании Щербиновский район в период действия карантина велась следующая работа по оказанию помощи гражданам в период карантина</a:t>
            </a:r>
            <a:r>
              <a:rPr lang="ru-RU" sz="2100" dirty="0" smtClean="0">
                <a:cs typeface="Times New Roman" pitchFamily="18" charset="0"/>
              </a:rPr>
              <a:t>:</a:t>
            </a:r>
            <a:r>
              <a:rPr lang="ru-RU" sz="2100" dirty="0" smtClean="0">
                <a:solidFill>
                  <a:prstClr val="black"/>
                </a:solidFill>
                <a:cs typeface="Times New Roman" pitchFamily="18" charset="0"/>
              </a:rPr>
              <a:t>              </a:t>
            </a:r>
          </a:p>
          <a:p>
            <a:pPr lvl="0" algn="just"/>
            <a:r>
              <a:rPr lang="ru-RU" sz="2100" dirty="0" smtClean="0">
                <a:solidFill>
                  <a:prstClr val="black"/>
                </a:solidFill>
                <a:cs typeface="Times New Roman" pitchFamily="18" charset="0"/>
              </a:rPr>
              <a:t>            С </a:t>
            </a:r>
            <a:r>
              <a:rPr lang="ru-RU" sz="2100" dirty="0">
                <a:solidFill>
                  <a:prstClr val="black"/>
                </a:solidFill>
                <a:cs typeface="Times New Roman" pitchFamily="18" charset="0"/>
              </a:rPr>
              <a:t>15 апреля 2020 года в рамках программы «Пандемия 2020» главой администрации (губернатором) Краснодарского края была организована работа по оказанию материальной помощи из Благотворительного фонда помощи детям «Край добра» семьям с детьми, оказавшимися в сложной жизненной ситуации в связи с </a:t>
            </a:r>
            <a:r>
              <a:rPr lang="ru-RU" sz="2100" dirty="0" err="1">
                <a:solidFill>
                  <a:prstClr val="black"/>
                </a:solidFill>
                <a:cs typeface="Times New Roman" pitchFamily="18" charset="0"/>
              </a:rPr>
              <a:t>коронавирусом</a:t>
            </a:r>
            <a:r>
              <a:rPr lang="ru-RU" sz="2100" dirty="0">
                <a:solidFill>
                  <a:prstClr val="black"/>
                </a:solidFill>
                <a:cs typeface="Times New Roman" pitchFamily="18" charset="0"/>
              </a:rPr>
              <a:t>.</a:t>
            </a:r>
          </a:p>
          <a:p>
            <a:pPr lvl="0" algn="just"/>
            <a:r>
              <a:rPr lang="ru-RU" sz="2100" dirty="0" smtClean="0">
                <a:solidFill>
                  <a:prstClr val="black"/>
                </a:solidFill>
                <a:cs typeface="Times New Roman" pitchFamily="18" charset="0"/>
              </a:rPr>
              <a:t>            С </a:t>
            </a:r>
            <a:r>
              <a:rPr lang="ru-RU" sz="2100" dirty="0">
                <a:solidFill>
                  <a:prstClr val="black"/>
                </a:solidFill>
                <a:cs typeface="Times New Roman" pitchFamily="18" charset="0"/>
              </a:rPr>
              <a:t>этой целью была запущена работа информационной системы «Помощь»</a:t>
            </a:r>
          </a:p>
          <a:p>
            <a:pPr lvl="0" algn="just"/>
            <a:endParaRPr lang="ru-RU" sz="2700" dirty="0">
              <a:solidFill>
                <a:prstClr val="black"/>
              </a:solidFill>
              <a:cs typeface="Times New Roman" pitchFamily="18" charset="0"/>
            </a:endParaRPr>
          </a:p>
          <a:p>
            <a:endParaRPr lang="ru-RU" sz="2700" dirty="0" smtClean="0"/>
          </a:p>
          <a:p>
            <a:endParaRPr lang="ru-RU" sz="2700" dirty="0"/>
          </a:p>
          <a:p>
            <a:endParaRPr lang="ru-RU" sz="2700" dirty="0" smtClean="0"/>
          </a:p>
          <a:p>
            <a:endParaRPr lang="ru-RU" sz="2700" dirty="0"/>
          </a:p>
          <a:p>
            <a:endParaRPr lang="ru-RU" sz="2700" dirty="0" smtClean="0"/>
          </a:p>
          <a:p>
            <a:endParaRPr lang="ru-RU" sz="27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8800"/>
                    </a14:imgEffect>
                    <a14:imgEffect>
                      <a14:saturation sat="400000"/>
                    </a14:imgEffect>
                    <a14:imgEffect>
                      <a14:brightnessContrast bright="-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15" t="31304" r="3042" b="33626"/>
          <a:stretch/>
        </p:blipFill>
        <p:spPr bwMode="auto">
          <a:xfrm>
            <a:off x="2627784" y="1491630"/>
            <a:ext cx="3372571" cy="720080"/>
          </a:xfrm>
          <a:prstGeom prst="rect">
            <a:avLst/>
          </a:prstGeom>
          <a:ln>
            <a:noFill/>
          </a:ln>
          <a:effectLst>
            <a:glow>
              <a:schemeClr val="accent1"/>
            </a:glow>
          </a:effectLst>
        </p:spPr>
      </p:pic>
      <p:pic>
        <p:nvPicPr>
          <p:cNvPr id="6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55891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Работа информационной системы «Помощь»</a:t>
            </a: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563638"/>
            <a:ext cx="8496944" cy="3579862"/>
          </a:xfrm>
        </p:spPr>
        <p:txBody>
          <a:bodyPr>
            <a:normAutofit fontScale="32500" lnSpcReduction="20000"/>
          </a:bodyPr>
          <a:lstStyle/>
          <a:p>
            <a:endParaRPr lang="ru-RU" dirty="0" smtClean="0"/>
          </a:p>
          <a:p>
            <a:endParaRPr lang="ru-RU" dirty="0"/>
          </a:p>
          <a:p>
            <a:pPr marL="0" indent="0">
              <a:buNone/>
            </a:pPr>
            <a:endParaRPr lang="ru-RU" dirty="0"/>
          </a:p>
          <a:p>
            <a:endParaRPr lang="ru-RU" sz="4300" dirty="0" smtClean="0"/>
          </a:p>
          <a:p>
            <a:endParaRPr lang="ru-RU" sz="4300" dirty="0"/>
          </a:p>
          <a:p>
            <a:r>
              <a:rPr lang="ru-RU" sz="4300" dirty="0" smtClean="0"/>
              <a:t>За </a:t>
            </a:r>
            <a:r>
              <a:rPr lang="ru-RU" sz="4300" dirty="0"/>
              <a:t>помощью обратились 194 нуждающихся граждан. </a:t>
            </a:r>
          </a:p>
          <a:p>
            <a:pPr lvl="0" algn="just"/>
            <a:r>
              <a:rPr lang="ru-RU" sz="4300" dirty="0">
                <a:solidFill>
                  <a:prstClr val="black"/>
                </a:solidFill>
                <a:cs typeface="Times New Roman" pitchFamily="18" charset="0"/>
              </a:rPr>
              <a:t>	Из них: 32 гражданам оказана помощь силами муниципального образования (приобретение и доставка продуктовых наборов); помощь гражданам </a:t>
            </a:r>
            <a:r>
              <a:rPr lang="ru-RU" sz="4300" dirty="0" smtClean="0">
                <a:solidFill>
                  <a:prstClr val="black"/>
                </a:solidFill>
                <a:cs typeface="Times New Roman" pitchFamily="18" charset="0"/>
              </a:rPr>
              <a:t>оказана сотрудниками </a:t>
            </a:r>
            <a:r>
              <a:rPr lang="ru-RU" sz="4300" dirty="0">
                <a:solidFill>
                  <a:prstClr val="black"/>
                </a:solidFill>
                <a:cs typeface="Times New Roman" pitchFamily="18" charset="0"/>
              </a:rPr>
              <a:t>администрации муниципального образования Щербиновский район, </a:t>
            </a:r>
            <a:r>
              <a:rPr lang="ru-RU" sz="4300" dirty="0" smtClean="0">
                <a:solidFill>
                  <a:prstClr val="black"/>
                </a:solidFill>
                <a:cs typeface="Times New Roman" pitchFamily="18" charset="0"/>
              </a:rPr>
              <a:t>депутатами Совета </a:t>
            </a:r>
            <a:r>
              <a:rPr lang="ru-RU" sz="4300" dirty="0" smtClean="0">
                <a:solidFill>
                  <a:prstClr val="black"/>
                </a:solidFill>
                <a:cs typeface="Times New Roman" pitchFamily="18" charset="0"/>
              </a:rPr>
              <a:t>муниципального </a:t>
            </a:r>
            <a:r>
              <a:rPr lang="ru-RU" sz="4300" dirty="0">
                <a:solidFill>
                  <a:prstClr val="black"/>
                </a:solidFill>
                <a:cs typeface="Times New Roman" pitchFamily="18" charset="0"/>
              </a:rPr>
              <a:t>образования Щербиновский район, СПК (</a:t>
            </a:r>
            <a:r>
              <a:rPr lang="ru-RU" sz="4300" dirty="0" smtClean="0">
                <a:solidFill>
                  <a:prstClr val="black"/>
                </a:solidFill>
                <a:cs typeface="Times New Roman" pitchFamily="18" charset="0"/>
              </a:rPr>
              <a:t>колхозом) </a:t>
            </a:r>
            <a:r>
              <a:rPr lang="ru-RU" sz="4300" dirty="0">
                <a:solidFill>
                  <a:prstClr val="black"/>
                </a:solidFill>
                <a:cs typeface="Times New Roman" pitchFamily="18" charset="0"/>
              </a:rPr>
              <a:t>«Знамя Ленина», </a:t>
            </a:r>
            <a:r>
              <a:rPr lang="ru-RU" sz="4300" dirty="0" smtClean="0">
                <a:solidFill>
                  <a:prstClr val="black"/>
                </a:solidFill>
                <a:cs typeface="Times New Roman" pitchFamily="18" charset="0"/>
              </a:rPr>
              <a:t>предпринимателями, волонтерами.</a:t>
            </a:r>
            <a:endParaRPr lang="ru-RU" sz="4300" dirty="0">
              <a:solidFill>
                <a:prstClr val="black"/>
              </a:solidFill>
              <a:cs typeface="Times New Roman" pitchFamily="18" charset="0"/>
            </a:endParaRPr>
          </a:p>
          <a:p>
            <a:pPr lvl="0" algn="just"/>
            <a:r>
              <a:rPr lang="ru-RU" sz="4300" dirty="0">
                <a:solidFill>
                  <a:prstClr val="black"/>
                </a:solidFill>
                <a:cs typeface="Times New Roman" pitchFamily="18" charset="0"/>
              </a:rPr>
              <a:t>	147 </a:t>
            </a:r>
            <a:r>
              <a:rPr lang="ru-RU" sz="4300" dirty="0" smtClean="0">
                <a:solidFill>
                  <a:prstClr val="black"/>
                </a:solidFill>
                <a:cs typeface="Times New Roman" pitchFamily="18" charset="0"/>
              </a:rPr>
              <a:t>семей</a:t>
            </a:r>
            <a:r>
              <a:rPr lang="ru-RU" sz="4300" dirty="0" smtClean="0">
                <a:solidFill>
                  <a:prstClr val="black"/>
                </a:solidFill>
                <a:cs typeface="Times New Roman" pitchFamily="18" charset="0"/>
              </a:rPr>
              <a:t> </a:t>
            </a:r>
            <a:r>
              <a:rPr lang="ru-RU" sz="4300" dirty="0">
                <a:solidFill>
                  <a:prstClr val="black"/>
                </a:solidFill>
                <a:cs typeface="Times New Roman" pitchFamily="18" charset="0"/>
              </a:rPr>
              <a:t>получили выплаты из Благотворительного фонда помощи детям «Край добра».	В результате проведения </a:t>
            </a:r>
            <a:r>
              <a:rPr lang="ru-RU" sz="4300" dirty="0" err="1">
                <a:solidFill>
                  <a:prstClr val="black"/>
                </a:solidFill>
                <a:cs typeface="Times New Roman" pitchFamily="18" charset="0"/>
              </a:rPr>
              <a:t>обзвона</a:t>
            </a:r>
            <a:r>
              <a:rPr lang="ru-RU" sz="4300" dirty="0">
                <a:solidFill>
                  <a:prstClr val="black"/>
                </a:solidFill>
                <a:cs typeface="Times New Roman" pitchFamily="18" charset="0"/>
              </a:rPr>
              <a:t> граждан по поручению </a:t>
            </a:r>
            <a:r>
              <a:rPr lang="ru-RU" sz="4300" dirty="0" smtClean="0">
                <a:solidFill>
                  <a:prstClr val="black"/>
                </a:solidFill>
                <a:cs typeface="Times New Roman" pitchFamily="18" charset="0"/>
              </a:rPr>
              <a:t>главы администрации (губернатора) </a:t>
            </a:r>
            <a:r>
              <a:rPr lang="ru-RU" sz="4300" dirty="0">
                <a:solidFill>
                  <a:prstClr val="black"/>
                </a:solidFill>
                <a:cs typeface="Times New Roman" pitchFamily="18" charset="0"/>
              </a:rPr>
              <a:t>Краснодарского края помощь получили 14 человек (доставка продуктовых наборов, оказание помощи с передвижением по району, оказание продуктовой помощи).</a:t>
            </a:r>
          </a:p>
          <a:p>
            <a:pPr lvl="0" algn="just"/>
            <a:r>
              <a:rPr lang="ru-RU" sz="4300" dirty="0">
                <a:solidFill>
                  <a:prstClr val="black"/>
                </a:solidFill>
                <a:cs typeface="Times New Roman" pitchFamily="18" charset="0"/>
              </a:rPr>
              <a:t>	Вместе с тем волонтерами отдела по делам молодежи администрации муниципального образования Щербиновский район было доставлено 20 продуктовых наборов (помощь оказана федерацией футбола муниципального образования Щербиновский район и </a:t>
            </a:r>
            <a:r>
              <a:rPr lang="ru-RU" sz="4300" dirty="0" smtClean="0">
                <a:solidFill>
                  <a:prstClr val="black"/>
                </a:solidFill>
                <a:cs typeface="Times New Roman" pitchFamily="18" charset="0"/>
              </a:rPr>
              <a:t>Советом молодых депутатов), </a:t>
            </a:r>
            <a:endParaRPr lang="ru-RU" sz="4300" dirty="0">
              <a:solidFill>
                <a:prstClr val="black"/>
              </a:solidFill>
              <a:cs typeface="Times New Roman" pitchFamily="18" charset="0"/>
            </a:endParaRPr>
          </a:p>
          <a:p>
            <a:r>
              <a:rPr lang="ru-RU" sz="4300" dirty="0"/>
              <a:t>287 продуктовых наборов </a:t>
            </a:r>
            <a:r>
              <a:rPr lang="ru-RU" sz="4300" dirty="0" smtClean="0"/>
              <a:t>доставлено в </a:t>
            </a:r>
            <a:r>
              <a:rPr lang="ru-RU" sz="4300" dirty="0"/>
              <a:t>рамках </a:t>
            </a:r>
            <a:r>
              <a:rPr lang="ru-RU" sz="4300" dirty="0" smtClean="0"/>
              <a:t>Всероссийского </a:t>
            </a:r>
            <a:r>
              <a:rPr lang="ru-RU" sz="4300" dirty="0"/>
              <a:t>проекта «#Мы Вместе»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915566"/>
            <a:ext cx="1160584" cy="14286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247884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63834" y="764928"/>
            <a:ext cx="1991699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Коммунальное хозяйство</a:t>
            </a:r>
            <a:endParaRPr lang="ru-RU" sz="1300" dirty="0"/>
          </a:p>
        </p:txBody>
      </p:sp>
      <p:sp>
        <p:nvSpPr>
          <p:cNvPr id="8" name="TextBox 7"/>
          <p:cNvSpPr txBox="1"/>
          <p:nvPr/>
        </p:nvSpPr>
        <p:spPr>
          <a:xfrm>
            <a:off x="1433173" y="1057316"/>
            <a:ext cx="200888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/>
              <a:t>Социальное обеспечение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529688" y="1779662"/>
            <a:ext cx="1911934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Образование и культура</a:t>
            </a:r>
            <a:endParaRPr lang="ru-RU" sz="1300" dirty="0"/>
          </a:p>
        </p:txBody>
      </p:sp>
      <p:sp>
        <p:nvSpPr>
          <p:cNvPr id="12" name="TextBox 11"/>
          <p:cNvSpPr txBox="1"/>
          <p:nvPr/>
        </p:nvSpPr>
        <p:spPr>
          <a:xfrm>
            <a:off x="273368" y="2081484"/>
            <a:ext cx="3118094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300" dirty="0" smtClean="0"/>
              <a:t>Работа с обращениями граждан</a:t>
            </a:r>
            <a:endParaRPr lang="ru-RU" sz="1300" dirty="0"/>
          </a:p>
        </p:txBody>
      </p:sp>
      <p:sp>
        <p:nvSpPr>
          <p:cNvPr id="13" name="TextBox 12"/>
          <p:cNvSpPr txBox="1"/>
          <p:nvPr/>
        </p:nvSpPr>
        <p:spPr>
          <a:xfrm>
            <a:off x="1174982" y="3618567"/>
            <a:ext cx="223881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/>
              <a:t>Строительство и архитектура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67147" y="2330060"/>
            <a:ext cx="283051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Экономика, малый и средний бизнес</a:t>
            </a:r>
            <a:endParaRPr lang="ru-RU" sz="1300" dirty="0"/>
          </a:p>
        </p:txBody>
      </p:sp>
      <p:sp>
        <p:nvSpPr>
          <p:cNvPr id="16" name="TextBox 15"/>
          <p:cNvSpPr txBox="1"/>
          <p:nvPr/>
        </p:nvSpPr>
        <p:spPr>
          <a:xfrm>
            <a:off x="869587" y="3883276"/>
            <a:ext cx="253434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Экология и природопользование</a:t>
            </a:r>
            <a:endParaRPr lang="ru-RU" sz="1300" dirty="0"/>
          </a:p>
        </p:txBody>
      </p:sp>
      <p:sp>
        <p:nvSpPr>
          <p:cNvPr id="17" name="TextBox 16"/>
          <p:cNvSpPr txBox="1"/>
          <p:nvPr/>
        </p:nvSpPr>
        <p:spPr>
          <a:xfrm>
            <a:off x="1832415" y="1551027"/>
            <a:ext cx="1571520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Сельское хозяйство</a:t>
            </a:r>
            <a:endParaRPr lang="ru-RU" sz="1300" dirty="0"/>
          </a:p>
        </p:txBody>
      </p:sp>
      <p:sp>
        <p:nvSpPr>
          <p:cNvPr id="18" name="TextBox 17"/>
          <p:cNvSpPr txBox="1"/>
          <p:nvPr/>
        </p:nvSpPr>
        <p:spPr>
          <a:xfrm>
            <a:off x="1995822" y="4368821"/>
            <a:ext cx="1367682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Прочие вопросы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1551485" y="3351633"/>
            <a:ext cx="1816395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Земельные отношения</a:t>
            </a:r>
            <a:endParaRPr lang="ru-RU" sz="1300" dirty="0"/>
          </a:p>
        </p:txBody>
      </p:sp>
      <p:sp>
        <p:nvSpPr>
          <p:cNvPr id="36" name="TextBox 35"/>
          <p:cNvSpPr txBox="1"/>
          <p:nvPr/>
        </p:nvSpPr>
        <p:spPr>
          <a:xfrm>
            <a:off x="1142602" y="51470"/>
            <a:ext cx="657949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ОСНОВНЫЕ ТЕМЫ</a:t>
            </a:r>
          </a:p>
          <a:p>
            <a:pPr algn="ctr"/>
            <a:r>
              <a:rPr lang="ru-RU" sz="2000" dirty="0" smtClean="0"/>
              <a:t>обращений граждан поступивших в 1 полугодии 2020 года</a:t>
            </a:r>
            <a:endParaRPr lang="ru-RU" sz="2000" dirty="0"/>
          </a:p>
        </p:txBody>
      </p:sp>
      <p:pic>
        <p:nvPicPr>
          <p:cNvPr id="21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33084" y="2828588"/>
            <a:ext cx="3287247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Безопасность и обеспечение правопорядка</a:t>
            </a:r>
            <a:endParaRPr lang="ru-RU" sz="1300" dirty="0"/>
          </a:p>
        </p:txBody>
      </p:sp>
      <p:sp>
        <p:nvSpPr>
          <p:cNvPr id="23" name="TextBox 22"/>
          <p:cNvSpPr txBox="1"/>
          <p:nvPr/>
        </p:nvSpPr>
        <p:spPr>
          <a:xfrm>
            <a:off x="1699590" y="4126485"/>
            <a:ext cx="1694695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Трудовые отношения</a:t>
            </a:r>
            <a:endParaRPr lang="ru-RU" sz="13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59780" y="1276973"/>
            <a:ext cx="1455398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300" dirty="0"/>
              <a:t>Здравоохранение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661387" y="2542400"/>
            <a:ext cx="1706493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300" dirty="0" smtClean="0"/>
              <a:t>Жилищное хозяйство</a:t>
            </a:r>
            <a:endParaRPr lang="ru-RU" sz="13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51904" y="3075806"/>
            <a:ext cx="2545761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300" dirty="0" smtClean="0"/>
              <a:t>Транспорт и дорожное хозяйство</a:t>
            </a:r>
            <a:endParaRPr lang="ru-RU" sz="1300" dirty="0"/>
          </a:p>
        </p:txBody>
      </p:sp>
      <p:graphicFrame>
        <p:nvGraphicFramePr>
          <p:cNvPr id="28" name="Диаграмма 27"/>
          <p:cNvGraphicFramePr/>
          <p:nvPr>
            <p:extLst>
              <p:ext uri="{D42A27DB-BD31-4B8C-83A1-F6EECF244321}">
                <p14:modId xmlns:p14="http://schemas.microsoft.com/office/powerpoint/2010/main" xmlns="" val="2522370334"/>
              </p:ext>
            </p:extLst>
          </p:nvPr>
        </p:nvGraphicFramePr>
        <p:xfrm>
          <a:off x="3440456" y="759356"/>
          <a:ext cx="5884072" cy="4194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346476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000246"/>
            <a:ext cx="827873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sz="1600" dirty="0" smtClean="0"/>
              <a:t>С </a:t>
            </a:r>
            <a:r>
              <a:rPr lang="ru-RU" sz="1600" dirty="0"/>
              <a:t>1 июля 2017 года вступил в силу Указ Президента </a:t>
            </a:r>
            <a:r>
              <a:rPr lang="ru-RU" sz="1600" dirty="0" smtClean="0"/>
              <a:t>РФ от </a:t>
            </a:r>
            <a:r>
              <a:rPr lang="ru-RU" sz="1600" dirty="0"/>
              <a:t>17.04.2017 </a:t>
            </a:r>
            <a:r>
              <a:rPr lang="ru-RU" sz="1600" dirty="0" smtClean="0"/>
              <a:t>года № </a:t>
            </a:r>
            <a:r>
              <a:rPr lang="ru-RU" sz="1600" dirty="0"/>
              <a:t>171 «О мониторинге и анализе результатов рассмотрения обращений граждан и организаций». В соответствии с этим </a:t>
            </a:r>
            <a:r>
              <a:rPr lang="ru-RU" sz="1600" dirty="0" smtClean="0"/>
              <a:t>Указом </a:t>
            </a:r>
            <a:r>
              <a:rPr lang="ru-RU" sz="1600" dirty="0"/>
              <a:t>информация о результатах рассмотрения обращений граждан ежемесячно предоставляется в администрацию </a:t>
            </a:r>
            <a:r>
              <a:rPr lang="ru-RU" sz="1600" dirty="0" smtClean="0"/>
              <a:t>Президента РФ. </a:t>
            </a:r>
            <a:r>
              <a:rPr lang="ru-RU" sz="1600" dirty="0"/>
              <a:t>Данную информацию </a:t>
            </a:r>
            <a:r>
              <a:rPr lang="ru-RU" sz="1600" dirty="0" smtClean="0"/>
              <a:t>регулярно и своевременно предоставляет администрация муниципального образования Щербиновский район, </a:t>
            </a:r>
            <a:r>
              <a:rPr lang="ru-RU" sz="1600" dirty="0"/>
              <a:t>в том числе и сельские </a:t>
            </a:r>
            <a:r>
              <a:rPr lang="ru-RU" sz="1600" dirty="0" smtClean="0"/>
              <a:t>поселения Щербиновского района</a:t>
            </a:r>
            <a:r>
              <a:rPr lang="ru-RU" sz="1600" dirty="0" smtClean="0"/>
              <a:t>.</a:t>
            </a:r>
          </a:p>
          <a:p>
            <a:pPr indent="457200" algn="just"/>
            <a:r>
              <a:rPr lang="ru-RU" sz="1600" dirty="0" smtClean="0"/>
              <a:t> Исполнение </a:t>
            </a:r>
            <a:r>
              <a:rPr lang="ru-RU" sz="1600" dirty="0" smtClean="0"/>
              <a:t>Указа сельскими поселениями Щербиновского района тщательно </a:t>
            </a:r>
            <a:r>
              <a:rPr lang="ru-RU" sz="1600" dirty="0" err="1" smtClean="0"/>
              <a:t>мониторится</a:t>
            </a:r>
            <a:r>
              <a:rPr lang="ru-RU" sz="1600" dirty="0" smtClean="0"/>
              <a:t> сектором по работе с обращениями граждан отдела муниципальной службы, кадровой политики и делопроизводства администрации муниципального образования Щербиновский район в целях недопущения нарушения Указа Президента РФ. </a:t>
            </a:r>
            <a:r>
              <a:rPr lang="ru-RU" sz="1600" dirty="0"/>
              <a:t>В </a:t>
            </a:r>
            <a:r>
              <a:rPr lang="ru-RU" sz="1600" dirty="0" smtClean="0"/>
              <a:t>2020 </a:t>
            </a:r>
            <a:r>
              <a:rPr lang="ru-RU" sz="1600" dirty="0"/>
              <a:t>году, равно как и в </a:t>
            </a:r>
            <a:r>
              <a:rPr lang="ru-RU" sz="1600" dirty="0" smtClean="0"/>
              <a:t>2019  </a:t>
            </a:r>
            <a:r>
              <a:rPr lang="ru-RU" sz="1600" dirty="0"/>
              <a:t>нарушений исполнения требований данного Указа в органах местного </a:t>
            </a:r>
            <a:r>
              <a:rPr lang="ru-RU" sz="1600" dirty="0" smtClean="0"/>
              <a:t>самоуправления муниципального образования Щербиновский район </a:t>
            </a:r>
            <a:r>
              <a:rPr lang="ru-RU" sz="1600" dirty="0"/>
              <a:t>не имеется.</a:t>
            </a:r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Desktop\пр\Г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0"/>
            <a:ext cx="1477964" cy="14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71802" y="1285866"/>
            <a:ext cx="3337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Указ Президента РФ</a:t>
            </a:r>
          </a:p>
          <a:p>
            <a:r>
              <a:rPr lang="ru-RU" sz="2000" b="1" dirty="0"/>
              <a:t>о</a:t>
            </a:r>
            <a:r>
              <a:rPr lang="ru-RU" sz="2000" b="1" dirty="0" smtClean="0"/>
              <a:t>т 17.04.2017 года № 171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360271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Desktop\пр\821_n1516789_bi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02524" y="1275606"/>
            <a:ext cx="6408612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95485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esktop\пр\ееем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195486"/>
            <a:ext cx="1368152" cy="146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721280" y="267494"/>
            <a:ext cx="311976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dirty="0" smtClean="0"/>
              <a:t>П</a:t>
            </a:r>
            <a:r>
              <a:rPr lang="ru-RU" sz="2400" b="1" dirty="0" smtClean="0"/>
              <a:t>риемы граждан </a:t>
            </a:r>
          </a:p>
          <a:p>
            <a:pPr algn="ctr"/>
            <a:r>
              <a:rPr lang="ru-RU" sz="2400" b="1" dirty="0" smtClean="0"/>
              <a:t>в режиме видеосвязи</a:t>
            </a:r>
            <a:endParaRPr lang="ru-RU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592815" y="4587974"/>
            <a:ext cx="324261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Ежедневно с 10.00 до 16.00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xmlns="" val="399063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5355" y="1851670"/>
            <a:ext cx="820511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/>
            <a:r>
              <a:rPr lang="ru-RU" dirty="0" smtClean="0"/>
              <a:t>Ежедневно </a:t>
            </a:r>
            <a:r>
              <a:rPr lang="ru-RU" dirty="0" smtClean="0"/>
              <a:t>по установленному графику  в </a:t>
            </a:r>
            <a:r>
              <a:rPr lang="ru-RU" dirty="0"/>
              <a:t>органах исполнительной власти и местного самоуправления Краснодарского края, в том </a:t>
            </a:r>
            <a:r>
              <a:rPr lang="ru-RU" dirty="0" smtClean="0"/>
              <a:t>числе, </a:t>
            </a:r>
            <a:r>
              <a:rPr lang="ru-RU" dirty="0"/>
              <a:t>и поселенческого </a:t>
            </a:r>
            <a:r>
              <a:rPr lang="ru-RU" dirty="0" smtClean="0"/>
              <a:t>уровня, </a:t>
            </a:r>
            <a:r>
              <a:rPr lang="ru-RU" dirty="0"/>
              <a:t>осуществляется одновременная работа всех автоматизированных рабочих </a:t>
            </a:r>
            <a:r>
              <a:rPr lang="ru-RU" dirty="0" smtClean="0"/>
              <a:t>мест, </a:t>
            </a:r>
            <a:r>
              <a:rPr lang="ru-RU" dirty="0"/>
              <a:t>с целью проведения приемов граждан в режиме видеосвязи, что позволяет населению </a:t>
            </a:r>
            <a:r>
              <a:rPr lang="ru-RU" dirty="0" smtClean="0"/>
              <a:t> </a:t>
            </a:r>
            <a:r>
              <a:rPr lang="ru-RU" dirty="0"/>
              <a:t>обращаться в органы исполнительной власти Краснодарского края по вопросам, относящимся к их компетенции.</a:t>
            </a:r>
          </a:p>
          <a:p>
            <a:pPr indent="457200" algn="just"/>
            <a:r>
              <a:rPr lang="ru-RU" dirty="0" smtClean="0"/>
              <a:t>За </a:t>
            </a:r>
            <a:r>
              <a:rPr lang="ru-RU" dirty="0" smtClean="0"/>
              <a:t>прошедший период </a:t>
            </a:r>
            <a:r>
              <a:rPr lang="ru-RU" dirty="0" smtClean="0"/>
              <a:t>проведения </a:t>
            </a:r>
            <a:r>
              <a:rPr lang="ru-RU" dirty="0" err="1" smtClean="0"/>
              <a:t>видеоприемов</a:t>
            </a:r>
            <a:r>
              <a:rPr lang="ru-RU" dirty="0" smtClean="0"/>
              <a:t> </a:t>
            </a:r>
            <a:r>
              <a:rPr lang="ru-RU" dirty="0" smtClean="0"/>
              <a:t>в </a:t>
            </a:r>
            <a:r>
              <a:rPr lang="ru-RU" dirty="0" smtClean="0"/>
              <a:t>2020 году </a:t>
            </a:r>
            <a:r>
              <a:rPr lang="ru-RU" dirty="0" smtClean="0"/>
              <a:t>один </a:t>
            </a:r>
            <a:r>
              <a:rPr lang="ru-RU" dirty="0" smtClean="0"/>
              <a:t>гражданин обратился </a:t>
            </a:r>
            <a:r>
              <a:rPr lang="ru-RU" dirty="0"/>
              <a:t>через районную администрацию со своими вопросами в </a:t>
            </a:r>
            <a:r>
              <a:rPr lang="ru-RU" dirty="0" smtClean="0"/>
              <a:t>министерство труда и социального развития Краснодарского </a:t>
            </a:r>
            <a:r>
              <a:rPr lang="ru-RU" dirty="0" smtClean="0"/>
              <a:t>края.</a:t>
            </a:r>
            <a:endParaRPr lang="ru-RU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717" y="11460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D:\Desktop\пр\ееем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74256"/>
            <a:ext cx="1368152" cy="14617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44561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96144" cy="1528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27584" y="1334666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</a:t>
            </a:r>
            <a:r>
              <a:rPr lang="ru-RU" sz="2000" dirty="0" smtClean="0"/>
              <a:t>Анализ </a:t>
            </a:r>
            <a:r>
              <a:rPr lang="ru-RU" sz="2000" dirty="0"/>
              <a:t>работы с обращениями граждан свидетельствует о необходимости ее дальнейшего совершенствования, усиления внимания к комплексу проблем, связанных с повышением уровня защиты прав населения муниципального образования Щербиновский район</a:t>
            </a:r>
            <a:r>
              <a:rPr lang="ru-RU" sz="2000" dirty="0" smtClean="0"/>
              <a:t>. Личное общение с людьми приносит позитивные изменения в эффективность работы органов местного самоуправления.</a:t>
            </a:r>
            <a:endParaRPr lang="ru-RU" sz="2000" dirty="0"/>
          </a:p>
          <a:p>
            <a:pPr algn="just"/>
            <a:r>
              <a:rPr lang="ru-RU" sz="2000" dirty="0" smtClean="0"/>
              <a:t>	Администрация </a:t>
            </a:r>
            <a:r>
              <a:rPr lang="ru-RU" sz="2000" dirty="0"/>
              <a:t>муниципального образования Щербиновский район продолжает работу над повышением эффективности рассмотрения обращений граждан.</a:t>
            </a:r>
          </a:p>
        </p:txBody>
      </p:sp>
    </p:spTree>
    <p:extLst>
      <p:ext uri="{BB962C8B-B14F-4D97-AF65-F5344CB8AC3E}">
        <p14:creationId xmlns:p14="http://schemas.microsoft.com/office/powerpoint/2010/main" xmlns="" val="391905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пр\380bbf5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366" y="1275605"/>
            <a:ext cx="4032448" cy="296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D:\Desktop\пр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27531" y="-120791"/>
            <a:ext cx="934947" cy="127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tarscherb.ru/2019/Glavnaya/Ikonkl/administracija-te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33634"/>
            <a:ext cx="905035" cy="83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ерб ст.Старощербиновская и геральдика Щербиновского района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1917" y="685581"/>
            <a:ext cx="756817" cy="94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admscherb.ru/wp-content/uploads/2018/08/Gerb_bi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4508" y="1563638"/>
            <a:ext cx="741460" cy="9302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t4.depositphotos.com/6962450/23182/i/950/depositphotos_231823458-stock-photo-coat-arms-yeysko-fortification-villag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86309"/>
            <a:ext cx="754866" cy="90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bankgorodov.ru/public/photos/coa/31396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37858"/>
            <a:ext cx="758806" cy="94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cdn.turkaramamotoru.com/ru/flag-sherbinovskogo-rajona-390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83391" y="3147814"/>
            <a:ext cx="742577" cy="91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bogislavyan.ru/wp-content/uploads/2017/03/1-shherbinovskiy-SHabelskogo-s-p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15176" y="4060255"/>
            <a:ext cx="813481" cy="103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admekaterinovka.ucoz.ru/ger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73316"/>
            <a:ext cx="820325" cy="102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4749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39259"/>
            <a:ext cx="8083402" cy="4620237"/>
          </a:xfrm>
        </p:spPr>
        <p:txBody>
          <a:bodyPr>
            <a:noAutofit/>
          </a:bodyPr>
          <a:lstStyle/>
          <a:p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450" dirty="0" smtClean="0"/>
              <a:t>Администрацией </a:t>
            </a:r>
            <a:r>
              <a:rPr lang="ru-RU" sz="1450" dirty="0"/>
              <a:t>муниципального образования Щербиновский район </a:t>
            </a:r>
            <a:r>
              <a:rPr lang="ru-RU" sz="1450" dirty="0" smtClean="0"/>
              <a:t>работа </a:t>
            </a:r>
            <a:r>
              <a:rPr lang="ru-RU" sz="1450" dirty="0"/>
              <a:t>с предложениями, заявлениями, жалобами граждан </a:t>
            </a:r>
            <a:r>
              <a:rPr lang="ru-RU" sz="1450" dirty="0" smtClean="0"/>
              <a:t>ведется </a:t>
            </a:r>
            <a:r>
              <a:rPr lang="ru-RU" sz="1450" dirty="0"/>
              <a:t>в соответствии с Конституцией Российской Федерации, Федеральным законом от 2 мая 2006 года № 59-ФЗ «О порядке рассмотрения обращений граждан Российской Федерации», Законом Краснодарского края от 28 июня 2007 года № 1270-КЗ «О дополнительных гарантиях реализации права граждан на обращения в Краснодарском крае», Порядком работы с обращениями граждан в администрации муниципального образования Щербиновский район, утвержденным постановлением администрации муниципального образования Щербиновский район от 29 октября 2018 года № 499 и Сборником методических рекомендаций и документов, утвержденным Администрацией Президента Российской Федерации от 27 марта 2014 № А1- 1505, а так же велась работа по реализации положения Указа Президента Российской Федерации от 17 апреля 2017 года № 171 «О мониторинге и анализе результатов рассмотрения обращений граждан и организаций».</a:t>
            </a:r>
            <a:br>
              <a:rPr lang="ru-RU" sz="1450" dirty="0"/>
            </a:br>
            <a:r>
              <a:rPr lang="ru-RU" sz="1450" dirty="0"/>
              <a:t>Администрация муниципального образования Щербиновский район  обеспечивает права граждан, реализуя их через проведение личных приемов граждан главой муниципального образования Щербиновский район и его заместителями, в том числе и выездных, организацию встреч с трудовыми коллективами и жителями сельских поселений Щербиновского района, посредством Интернет-ресурса (обращения на официальный сайт, на электронную почту), посредством телефона «горячей линии», через средства массовой информации.</a:t>
            </a:r>
            <a:br>
              <a:rPr lang="ru-RU" sz="1450" dirty="0"/>
            </a:br>
            <a:endParaRPr lang="ru-RU" sz="1450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0526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Desktop\пр\Screenshot_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3472" y="759356"/>
            <a:ext cx="1872208" cy="195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2843808" y="572872"/>
            <a:ext cx="2736304" cy="2694655"/>
            <a:chOff x="2915816" y="987574"/>
            <a:chExt cx="1945779" cy="2031525"/>
          </a:xfrm>
        </p:grpSpPr>
        <p:pic>
          <p:nvPicPr>
            <p:cNvPr id="2052" name="Picture 4" descr="D:\Desktop\пр\Screenshot_2-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987574"/>
              <a:ext cx="1945779" cy="2031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615483" y="2181366"/>
              <a:ext cx="546444" cy="394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bg1"/>
                  </a:solidFill>
                </a:rPr>
                <a:t>242</a:t>
              </a:r>
            </a:p>
          </p:txBody>
        </p:sp>
      </p:grpSp>
      <p:pic>
        <p:nvPicPr>
          <p:cNvPr id="2053" name="Picture 5" descr="D:\Desktop\пр\Screenshot_3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63794" y="2967690"/>
            <a:ext cx="2232248" cy="22683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Desktop\пр\Screenshot_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19913" y="3484074"/>
            <a:ext cx="1510061" cy="15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Desktop\пр\Screenshot_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99170" y="1668699"/>
            <a:ext cx="1942015" cy="202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Desktop\пр\Screenshot_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46396" y="3391797"/>
            <a:ext cx="1544613" cy="161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4502" y="1412183"/>
            <a:ext cx="14701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500" dirty="0" smtClean="0">
                <a:solidFill>
                  <a:schemeClr val="bg1"/>
                </a:solidFill>
              </a:rPr>
              <a:t>Приём граждан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91437" y="1689368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  41 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262253" y="3814195"/>
            <a:ext cx="14353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Горячая линия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1439858" y="4045027"/>
            <a:ext cx="1080120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223 </a:t>
            </a:r>
            <a:r>
              <a:rPr lang="ru-RU" sz="1050" b="1" dirty="0" smtClean="0">
                <a:solidFill>
                  <a:schemeClr val="bg1"/>
                </a:solidFill>
              </a:rPr>
              <a:t>обращения. Заведено </a:t>
            </a:r>
            <a:r>
              <a:rPr lang="ru-RU" sz="1400" b="1" dirty="0" smtClean="0">
                <a:solidFill>
                  <a:schemeClr val="bg1"/>
                </a:solidFill>
              </a:rPr>
              <a:t>10 </a:t>
            </a:r>
            <a:r>
              <a:rPr lang="ru-RU" sz="1050" b="1" dirty="0" smtClean="0">
                <a:solidFill>
                  <a:schemeClr val="bg1"/>
                </a:solidFill>
              </a:rPr>
              <a:t>карточек</a:t>
            </a:r>
            <a:endParaRPr lang="ru-RU" sz="105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17595" y="2459673"/>
            <a:ext cx="13051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Письменные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29974" y="2736858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191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96900" y="4092315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Виртуальная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приёмная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36085" y="4443958"/>
            <a:ext cx="477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34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29017" y="3965259"/>
            <a:ext cx="979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Иные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источники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47929" y="4357452"/>
            <a:ext cx="5791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157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2000" y="-92546"/>
            <a:ext cx="53807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ОСНОВНЫЕ ИСТОЧНИКИ</a:t>
            </a:r>
          </a:p>
          <a:p>
            <a:pPr algn="ctr"/>
            <a:r>
              <a:rPr lang="ru-RU" dirty="0" smtClean="0"/>
              <a:t>поступления обращений граждан в администрацию </a:t>
            </a:r>
          </a:p>
          <a:p>
            <a:pPr algn="ctr"/>
            <a:r>
              <a:rPr lang="ru-RU" dirty="0" smtClean="0"/>
              <a:t>муниципального образования Щербиновский район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248148" y="1758378"/>
            <a:ext cx="667668" cy="146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2697582" y="2859782"/>
            <a:ext cx="677379" cy="532015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5501433" y="1806429"/>
            <a:ext cx="759895" cy="34991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6057737" y="3296515"/>
            <a:ext cx="270170" cy="26061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 flipV="1">
            <a:off x="7698222" y="3325880"/>
            <a:ext cx="258154" cy="23124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5578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esktop\пр\Screenshot_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21123" y="2174758"/>
            <a:ext cx="2258989" cy="237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5386596" y="1243711"/>
            <a:ext cx="3312368" cy="1197253"/>
          </a:xfrm>
          <a:prstGeom prst="wedgeRoundRectCallout">
            <a:avLst>
              <a:gd name="adj1" fmla="val -45780"/>
              <a:gd name="adj2" fmla="val 124818"/>
              <a:gd name="adj3" fmla="val 16667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D:\Desktop\пр\12121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8465" y="1168885"/>
            <a:ext cx="720080" cy="8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1862" y="1336043"/>
            <a:ext cx="28135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Из них через администрацию </a:t>
            </a:r>
          </a:p>
          <a:p>
            <a:pPr algn="ctr"/>
            <a:r>
              <a:rPr lang="ru-RU" sz="1600" dirty="0" smtClean="0"/>
              <a:t>Краснодарского края</a:t>
            </a:r>
          </a:p>
          <a:p>
            <a:pPr algn="ctr"/>
            <a:r>
              <a:rPr lang="ru-RU" sz="2000" b="1" dirty="0" smtClean="0"/>
              <a:t>82</a:t>
            </a:r>
          </a:p>
          <a:p>
            <a:pPr algn="ctr"/>
            <a:endParaRPr lang="ru-RU" sz="2000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79512" y="1243711"/>
            <a:ext cx="3096344" cy="1366816"/>
          </a:xfrm>
          <a:prstGeom prst="wedgeRoundRectCallout">
            <a:avLst>
              <a:gd name="adj1" fmla="val 52162"/>
              <a:gd name="adj2" fmla="val 103877"/>
              <a:gd name="adj3" fmla="val 16667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98035" y="3072369"/>
            <a:ext cx="13051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Письменные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обращения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9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110414" y="3587152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191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0883" y="1243711"/>
            <a:ext cx="247497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Из них </a:t>
            </a:r>
            <a:r>
              <a:rPr lang="ru-RU" sz="1600" dirty="0"/>
              <a:t>из Управления </a:t>
            </a:r>
            <a:endParaRPr lang="ru-RU" sz="1600" dirty="0" smtClean="0"/>
          </a:p>
          <a:p>
            <a:pPr algn="ctr"/>
            <a:r>
              <a:rPr lang="ru-RU" sz="1600" dirty="0" smtClean="0"/>
              <a:t>Президента </a:t>
            </a:r>
            <a:r>
              <a:rPr lang="ru-RU" sz="1600" dirty="0"/>
              <a:t>РФ по работе </a:t>
            </a:r>
            <a:endParaRPr lang="ru-RU" sz="1600" dirty="0" smtClean="0"/>
          </a:p>
          <a:p>
            <a:pPr algn="ctr"/>
            <a:r>
              <a:rPr lang="ru-RU" sz="1600" dirty="0" smtClean="0"/>
              <a:t>с обращениями </a:t>
            </a:r>
            <a:r>
              <a:rPr lang="ru-RU" sz="1600" dirty="0"/>
              <a:t>граждан </a:t>
            </a:r>
            <a:endParaRPr lang="ru-RU" sz="1600" dirty="0" smtClean="0"/>
          </a:p>
          <a:p>
            <a:pPr algn="ctr"/>
            <a:r>
              <a:rPr lang="ru-RU" sz="1600" dirty="0" smtClean="0"/>
              <a:t>и </a:t>
            </a:r>
            <a:r>
              <a:rPr lang="ru-RU" sz="1600" dirty="0"/>
              <a:t>организаций</a:t>
            </a:r>
            <a:endParaRPr lang="ru-RU" sz="1600" dirty="0" smtClean="0"/>
          </a:p>
          <a:p>
            <a:pPr algn="ctr"/>
            <a:r>
              <a:rPr lang="ru-RU" sz="2000" b="1" dirty="0" smtClean="0"/>
              <a:t>21</a:t>
            </a:r>
            <a:endParaRPr lang="ru-RU" sz="2000" b="1" dirty="0"/>
          </a:p>
        </p:txBody>
      </p:sp>
      <p:pic>
        <p:nvPicPr>
          <p:cNvPr id="12" name="Picture 2" descr="D:\Desktop\пр\ГЕ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6753" y="1243711"/>
            <a:ext cx="829962" cy="81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333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95486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Сравнительная динамика поступления письменных обращений в администрацию муниципального образования Щербиновский </a:t>
            </a:r>
            <a:r>
              <a:rPr lang="ru-RU" sz="1600" b="1" dirty="0" smtClean="0"/>
              <a:t>район 1 полугодии 2020 года.</a:t>
            </a:r>
            <a:endParaRPr lang="ru-RU" sz="16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xmlns="" val="3966374222"/>
              </p:ext>
            </p:extLst>
          </p:nvPr>
        </p:nvGraphicFramePr>
        <p:xfrm>
          <a:off x="1619672" y="1131590"/>
          <a:ext cx="676875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68029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7494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Принято граждан на личных приемах главой муниципального образования Щербиновский район и его заместителями </a:t>
            </a:r>
            <a:r>
              <a:rPr lang="ru-RU" sz="2200" b="1" dirty="0" smtClean="0"/>
              <a:t/>
            </a:r>
            <a:br>
              <a:rPr lang="ru-RU" sz="2200" b="1" dirty="0" smtClean="0"/>
            </a:br>
            <a:r>
              <a:rPr lang="ru-RU" sz="2200" b="1" dirty="0" smtClean="0"/>
              <a:t>в 1 полугодии  </a:t>
            </a:r>
            <a:r>
              <a:rPr lang="ru-RU" sz="2200" b="1" dirty="0" smtClean="0"/>
              <a:t>2020 года </a:t>
            </a:r>
            <a:endParaRPr lang="ru-RU" sz="2200" dirty="0"/>
          </a:p>
        </p:txBody>
      </p:sp>
      <p:graphicFrame>
        <p:nvGraphicFramePr>
          <p:cNvPr id="5" name="Объект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54783345"/>
              </p:ext>
            </p:extLst>
          </p:nvPr>
        </p:nvGraphicFramePr>
        <p:xfrm>
          <a:off x="0" y="1461393"/>
          <a:ext cx="8927990" cy="3682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8984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23478"/>
            <a:ext cx="8229600" cy="857250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Принято граждан в администрации муниципального образования Щербиновский район руководством в </a:t>
            </a:r>
            <a:r>
              <a:rPr lang="ru-RU" sz="2200" b="1" dirty="0" smtClean="0"/>
              <a:t>2020 </a:t>
            </a:r>
            <a:r>
              <a:rPr lang="ru-RU" sz="2200" b="1" dirty="0" smtClean="0"/>
              <a:t>году</a:t>
            </a:r>
            <a:endParaRPr lang="ru-RU" sz="22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507016671"/>
              </p:ext>
            </p:extLst>
          </p:nvPr>
        </p:nvGraphicFramePr>
        <p:xfrm>
          <a:off x="395536" y="1491630"/>
          <a:ext cx="8229600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969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425" y="2211710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Информация </a:t>
            </a:r>
            <a:r>
              <a:rPr lang="ru-RU" dirty="0"/>
              <a:t>о приемах граждан, примеры работы администрации муниципального образования Щербиновский район с обращениями граждан, с населением публикуется в местной районной газете «Щербиновский курьер», на официальном сайте администрации муниципального образования Щербиновский район 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.staradm.ru</a:t>
            </a:r>
            <a:r>
              <a:rPr lang="ru-RU" dirty="0"/>
              <a:t>, в </a:t>
            </a:r>
            <a:r>
              <a:rPr lang="ru-RU" dirty="0" smtClean="0"/>
              <a:t>социальных сетях: </a:t>
            </a:r>
            <a:r>
              <a:rPr lang="ru-RU" dirty="0"/>
              <a:t>одноклассники в группе «Администрация Щербиновского района», </a:t>
            </a:r>
            <a:r>
              <a:rPr lang="ru-RU" dirty="0" err="1"/>
              <a:t>фейсбук</a:t>
            </a:r>
            <a:r>
              <a:rPr lang="ru-RU" dirty="0"/>
              <a:t> в профиле Сергей </a:t>
            </a:r>
            <a:r>
              <a:rPr lang="ru-RU" dirty="0" smtClean="0"/>
              <a:t>Цирульник,  в официальном </a:t>
            </a:r>
            <a:r>
              <a:rPr lang="ru-RU" dirty="0" err="1" smtClean="0"/>
              <a:t>аккаунте</a:t>
            </a:r>
            <a:r>
              <a:rPr lang="ru-RU" dirty="0" smtClean="0"/>
              <a:t> </a:t>
            </a:r>
            <a:r>
              <a:rPr lang="ru-RU" dirty="0" smtClean="0"/>
              <a:t>главы муниципального образования Щербиновский район в социальной сети </a:t>
            </a:r>
            <a:r>
              <a:rPr lang="ru-RU" dirty="0" err="1" smtClean="0"/>
              <a:t>инстаграм</a:t>
            </a:r>
            <a:r>
              <a:rPr lang="ru-RU" dirty="0" smtClean="0"/>
              <a:t>, где регулярно публикуется информация о деятельности администрации, и других значимых событиях района.</a:t>
            </a:r>
            <a:endParaRPr lang="ru-RU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us.123rf.com/450wm/yupiramos/yupiramos1706/yupiramos170636709/81133743-news-paper-news-icon-vector-illustration-design-isolated.jpg?ver=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163" t="-766" r="16935" b="11537"/>
          <a:stretch/>
        </p:blipFill>
        <p:spPr bwMode="auto">
          <a:xfrm>
            <a:off x="3779912" y="97089"/>
            <a:ext cx="1404000" cy="20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9419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5027" y="483518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Информация о работе администрации </a:t>
            </a:r>
            <a:r>
              <a:rPr lang="ru-RU" sz="2200" b="1" dirty="0"/>
              <a:t>муниципального образования Щербиновский район </a:t>
            </a:r>
            <a:br>
              <a:rPr lang="ru-RU" sz="2200" b="1" dirty="0"/>
            </a:br>
            <a:r>
              <a:rPr lang="ru-RU" sz="2200" b="1" dirty="0" smtClean="0"/>
              <a:t> с населением в 1 полугодии 2020 года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4360" y="1347614"/>
            <a:ext cx="8435280" cy="4035895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 algn="just"/>
            <a:r>
              <a:rPr lang="ru-RU" sz="6000" dirty="0" smtClean="0">
                <a:cs typeface="Times New Roman" pitchFamily="18" charset="0"/>
              </a:rPr>
              <a:t>               Личные приемы граждан в администрации муниципального образования Щербиновский район проводились </a:t>
            </a:r>
            <a:r>
              <a:rPr lang="ru-RU" sz="6000" dirty="0" smtClean="0">
                <a:cs typeface="Times New Roman" pitchFamily="18" charset="0"/>
              </a:rPr>
              <a:t> </a:t>
            </a:r>
            <a:r>
              <a:rPr lang="ru-RU" sz="6000" dirty="0">
                <a:cs typeface="Times New Roman" pitchFamily="18" charset="0"/>
              </a:rPr>
              <a:t>до </a:t>
            </a:r>
            <a:r>
              <a:rPr lang="ru-RU" sz="6000" dirty="0" smtClean="0">
                <a:cs typeface="Times New Roman" pitchFamily="18" charset="0"/>
              </a:rPr>
              <a:t>28 марта 2020 года. </a:t>
            </a:r>
          </a:p>
          <a:p>
            <a:pPr algn="just"/>
            <a:endParaRPr lang="ru-RU" sz="6000" dirty="0">
              <a:cs typeface="Times New Roman" pitchFamily="18" charset="0"/>
            </a:endParaRPr>
          </a:p>
          <a:p>
            <a:pPr algn="just"/>
            <a:endParaRPr lang="ru-RU" sz="5200" dirty="0" smtClean="0">
              <a:latin typeface="+mj-lt"/>
              <a:cs typeface="Times New Roman" pitchFamily="18" charset="0"/>
            </a:endParaRPr>
          </a:p>
          <a:p>
            <a:pPr algn="just"/>
            <a:endParaRPr lang="ru-RU" sz="5200" dirty="0" smtClean="0">
              <a:latin typeface="+mj-lt"/>
              <a:cs typeface="Times New Roman" pitchFamily="18" charset="0"/>
            </a:endParaRPr>
          </a:p>
          <a:p>
            <a:pPr algn="just"/>
            <a:endParaRPr lang="ru-RU" sz="5200" dirty="0">
              <a:latin typeface="+mj-lt"/>
              <a:cs typeface="Times New Roman" pitchFamily="18" charset="0"/>
            </a:endParaRPr>
          </a:p>
          <a:p>
            <a:pPr algn="just"/>
            <a:endParaRPr lang="ru-RU" sz="5200" dirty="0" smtClean="0">
              <a:latin typeface="+mj-lt"/>
              <a:cs typeface="Times New Roman" pitchFamily="18" charset="0"/>
            </a:endParaRPr>
          </a:p>
          <a:p>
            <a:pPr algn="just"/>
            <a:r>
              <a:rPr lang="ru-RU" sz="5200" dirty="0" smtClean="0">
                <a:cs typeface="Times New Roman" pitchFamily="18" charset="0"/>
              </a:rPr>
              <a:t>               </a:t>
            </a:r>
            <a:r>
              <a:rPr lang="ru-RU" sz="6000" dirty="0" smtClean="0">
                <a:cs typeface="Times New Roman" pitchFamily="18" charset="0"/>
              </a:rPr>
              <a:t>В </a:t>
            </a:r>
            <a:r>
              <a:rPr lang="ru-RU" sz="6000" dirty="0">
                <a:cs typeface="Times New Roman" pitchFamily="18" charset="0"/>
              </a:rPr>
              <a:t>дальнейшем в связи с принятием ограничительных </a:t>
            </a:r>
            <a:r>
              <a:rPr lang="ru-RU" sz="6000" dirty="0" smtClean="0">
                <a:cs typeface="Times New Roman" pitchFamily="18" charset="0"/>
              </a:rPr>
              <a:t>мер, </a:t>
            </a:r>
            <a:r>
              <a:rPr lang="ru-RU" sz="6000" dirty="0">
                <a:cs typeface="Times New Roman" pitchFamily="18" charset="0"/>
              </a:rPr>
              <a:t>направленных на предотвращение распространения </a:t>
            </a:r>
            <a:r>
              <a:rPr lang="ru-RU" sz="6000" dirty="0" smtClean="0">
                <a:cs typeface="Times New Roman" pitchFamily="18" charset="0"/>
              </a:rPr>
              <a:t>новой коронавирусной инфекции личные </a:t>
            </a:r>
            <a:r>
              <a:rPr lang="ru-RU" sz="6000" dirty="0">
                <a:cs typeface="Times New Roman" pitchFamily="18" charset="0"/>
              </a:rPr>
              <a:t>приемы граждан не проводились. Граждане имели возможность направлять свои обращения дистанционно (письменно, по информационным сетям общего пользования, по телефону)</a:t>
            </a:r>
          </a:p>
          <a:p>
            <a:pPr algn="just"/>
            <a:r>
              <a:rPr lang="ru-RU" sz="6000" dirty="0">
                <a:cs typeface="Times New Roman" pitchFamily="18" charset="0"/>
              </a:rPr>
              <a:t>	Наиболее частые темы обращений за прошедший период – это помощь гражданам, оказавшимся в сложной жизненной ситуации в связи с </a:t>
            </a:r>
            <a:r>
              <a:rPr lang="ru-RU" sz="6000" dirty="0" err="1">
                <a:cs typeface="Times New Roman" pitchFamily="18" charset="0"/>
              </a:rPr>
              <a:t>коронавирусом</a:t>
            </a:r>
            <a:r>
              <a:rPr lang="ru-RU" sz="6000" dirty="0">
                <a:cs typeface="Times New Roman" pitchFamily="18" charset="0"/>
              </a:rPr>
              <a:t>; выдача специальных пропусков для передвижения по району, краю; новая система сбора и вывоза </a:t>
            </a:r>
            <a:r>
              <a:rPr lang="ru-RU" sz="6000" dirty="0" smtClean="0">
                <a:cs typeface="Times New Roman" pitchFamily="18" charset="0"/>
              </a:rPr>
              <a:t>ТБО</a:t>
            </a:r>
          </a:p>
          <a:p>
            <a:pPr algn="just"/>
            <a:r>
              <a:rPr lang="ru-RU" sz="6000" dirty="0">
                <a:cs typeface="Times New Roman" pitchFamily="18" charset="0"/>
              </a:rPr>
              <a:t> </a:t>
            </a:r>
            <a:r>
              <a:rPr lang="ru-RU" sz="6000" dirty="0" smtClean="0">
                <a:cs typeface="Times New Roman" pitchFamily="18" charset="0"/>
              </a:rPr>
              <a:t>              </a:t>
            </a:r>
            <a:endParaRPr lang="ru-RU" sz="4800" dirty="0">
              <a:cs typeface="Times New Roman" pitchFamily="18" charset="0"/>
            </a:endParaRPr>
          </a:p>
          <a:p>
            <a:pPr algn="just"/>
            <a:endParaRPr lang="ru-RU" sz="4800" dirty="0" smtClean="0">
              <a:latin typeface="+mj-lt"/>
              <a:cs typeface="Times New Roman" pitchFamily="18" charset="0"/>
            </a:endParaRPr>
          </a:p>
          <a:p>
            <a:pPr algn="just"/>
            <a:endParaRPr lang="ru-RU" sz="4800" dirty="0">
              <a:latin typeface="+mj-lt"/>
              <a:cs typeface="Times New Roman" pitchFamily="18" charset="0"/>
            </a:endParaRPr>
          </a:p>
          <a:p>
            <a:pPr algn="just"/>
            <a:endParaRPr lang="ru-RU" sz="4800" dirty="0">
              <a:latin typeface="+mj-lt"/>
              <a:cs typeface="Times New Roman" pitchFamily="18" charset="0"/>
            </a:endParaRPr>
          </a:p>
        </p:txBody>
      </p:sp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75" t="4870" r="4251" b="7385"/>
          <a:stretch/>
        </p:blipFill>
        <p:spPr bwMode="auto">
          <a:xfrm>
            <a:off x="3794925" y="1967509"/>
            <a:ext cx="1554150" cy="9347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61255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1880</TotalTime>
  <Words>589</Words>
  <Application>Microsoft Office PowerPoint</Application>
  <PresentationFormat>Экран (16:9)</PresentationFormat>
  <Paragraphs>121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 Администрацией муниципального образования Щербиновский район работа с предложениями, заявлениями, жалобами граждан ведется в соответствии с Конституцией Российской Федерации, Федеральным законом от 2 мая 2006 года № 59-ФЗ «О порядке рассмотрения обращений граждан Российской Федерации», Законом Краснодарского края от 28 июня 2007 года № 1270-КЗ «О дополнительных гарантиях реализации права граждан на обращения в Краснодарском крае», Порядком работы с обращениями граждан в администрации муниципального образования Щербиновский район, утвержденным постановлением администрации муниципального образования Щербиновский район от 29 октября 2018 года № 499 и Сборником методических рекомендаций и документов, утвержденным Администрацией Президента Российской Федерации от 27 марта 2014 № А1- 1505, а так же велась работа по реализации положения Указа Президента Российской Федерации от 17 апреля 2017 года № 171 «О мониторинге и анализе результатов рассмотрения обращений граждан и организаций». Администрация муниципального образования Щербиновский район  обеспечивает права граждан, реализуя их через проведение личных приемов граждан главой муниципального образования Щербиновский район и его заместителями, в том числе и выездных, организацию встреч с трудовыми коллективами и жителями сельских поселений Щербиновского района, посредством Интернет-ресурса (обращения на официальный сайт, на электронную почту), посредством телефона «горячей линии», через средства массовой информации. </vt:lpstr>
      <vt:lpstr>Слайд 3</vt:lpstr>
      <vt:lpstr>Слайд 4</vt:lpstr>
      <vt:lpstr>Слайд 5</vt:lpstr>
      <vt:lpstr>Принято граждан на личных приемах главой муниципального образования Щербиновский район и его заместителями  в 1 полугодии  2020 года </vt:lpstr>
      <vt:lpstr>Принято граждан в администрации муниципального образования Щербиновский район руководством в 2020 году</vt:lpstr>
      <vt:lpstr>Слайд 8</vt:lpstr>
      <vt:lpstr>Информация о работе администрации муниципального образования Щербиновский район   с населением в 1 полугодии 2020 года</vt:lpstr>
      <vt:lpstr>Помощь населению оказанная в период действия ограничительных мер, направленных на предотвращение распространения новой коронавирусной инфекции</vt:lpstr>
      <vt:lpstr>Работа информационной системы «Помощь»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Шапарь</dc:creator>
  <cp:lastModifiedBy>Елена Аникина</cp:lastModifiedBy>
  <cp:revision>114</cp:revision>
  <cp:lastPrinted>2020-01-14T13:42:11Z</cp:lastPrinted>
  <dcterms:created xsi:type="dcterms:W3CDTF">2019-11-13T11:10:21Z</dcterms:created>
  <dcterms:modified xsi:type="dcterms:W3CDTF">2020-07-16T14:08:29Z</dcterms:modified>
</cp:coreProperties>
</file>