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5" r:id="rId5"/>
    <p:sldId id="276" r:id="rId6"/>
    <p:sldId id="266" r:id="rId7"/>
    <p:sldId id="267" r:id="rId8"/>
    <p:sldId id="274" r:id="rId9"/>
    <p:sldId id="268" r:id="rId10"/>
    <p:sldId id="258" r:id="rId11"/>
    <p:sldId id="270" r:id="rId12"/>
    <p:sldId id="283" r:id="rId13"/>
    <p:sldId id="265" r:id="rId1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40"/>
    <a:srgbClr val="6666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86323" autoAdjust="0"/>
  </p:normalViewPr>
  <p:slideViewPr>
    <p:cSldViewPr>
      <p:cViewPr>
        <p:scale>
          <a:sx n="100" d="100"/>
          <a:sy n="100" d="100"/>
        </p:scale>
        <p:origin x="-268" y="3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143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5-4155-9E03-BDD0C19A5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5-4155-9E03-BDD0C19A5A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Обращения к Президенту РФ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26</c:v>
                </c:pt>
                <c:pt idx="1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25-4155-9E03-BDD0C19A5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350016"/>
        <c:axId val="78090176"/>
        <c:axId val="0"/>
      </c:bar3DChart>
      <c:catAx>
        <c:axId val="35350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8090176"/>
        <c:crosses val="autoZero"/>
        <c:auto val="1"/>
        <c:lblAlgn val="ctr"/>
        <c:lblOffset val="100"/>
        <c:noMultiLvlLbl val="0"/>
      </c:catAx>
      <c:valAx>
        <c:axId val="78090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3500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3385203062539"/>
          <c:y val="3.8965059055118108E-2"/>
          <c:w val="0.31342602004032649"/>
          <c:h val="0.872069881889763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2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3.7430037444038354E-2"/>
          <c:y val="7.9441471961569823E-2"/>
          <c:w val="0.53921568627450978"/>
          <c:h val="0.836477987421383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Принято граждан главой на личных приемах</c:v>
                </c:pt>
              </c:strCache>
            </c:strRef>
          </c:tx>
          <c:spPr>
            <a:solidFill>
              <a:srgbClr val="9999FF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A9-4271-8C5C-9B90F238E6D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Принято граждан заместителями главы</c:v>
                </c:pt>
              </c:strCache>
            </c:strRef>
          </c:tx>
          <c:spPr>
            <a:solidFill>
              <a:srgbClr val="FFFF00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20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A9-4271-8C5C-9B90F238E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5350528"/>
        <c:axId val="35546816"/>
        <c:axId val="0"/>
      </c:bar3DChart>
      <c:catAx>
        <c:axId val="3535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5546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46816"/>
        <c:scaling>
          <c:orientation val="minMax"/>
        </c:scaling>
        <c:delete val="0"/>
        <c:axPos val="l"/>
        <c:majorGridlines>
          <c:spPr>
            <a:ln w="316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5350528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4460242450988405"/>
          <c:y val="0.17401639876299085"/>
          <c:w val="0.44843868474773979"/>
          <c:h val="0.6470428614570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3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50800" cap="rnd" cmpd="dbl">
              <a:solidFill>
                <a:srgbClr val="002060"/>
              </a:solidFill>
              <a:prstDash val="dash"/>
              <a:miter lim="800000"/>
            </a:ln>
          </c:spPr>
          <c:dPt>
            <c:idx val="2"/>
            <c:bubble3D val="0"/>
            <c:spPr>
              <a:solidFill>
                <a:srgbClr val="00B0F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9C-4D8E-9CDD-CADAAFEEECC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9C-4D8E-9CDD-CADAAFEEECCF}"/>
              </c:ext>
            </c:extLst>
          </c:dPt>
          <c:dLbls>
            <c:dLbl>
              <c:idx val="2"/>
              <c:layout>
                <c:manualLayout>
                  <c:x val="-7.5389326334208223E-2"/>
                  <c:y val="-0.1846031687573197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65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9C-4D8E-9CDD-CADAAFEEECCF}"/>
                </c:ext>
              </c:extLst>
            </c:dLbl>
            <c:dLbl>
              <c:idx val="3"/>
              <c:layout>
                <c:manualLayout>
                  <c:x val="7.0563879167881788E-2"/>
                  <c:y val="0.1606938562052989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30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2">
                  <c:v>Принято главой МО</c:v>
                </c:pt>
                <c:pt idx="3">
                  <c:v>Принято заместителями главы МО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65</c:v>
                </c:pt>
                <c:pt idx="3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9C-4D8E-9CDD-CADAAFEE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608452802085259E-2"/>
          <c:y val="9.7165997759508196E-2"/>
          <c:w val="0.64132231404958673"/>
          <c:h val="0.7327935222672065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733504"/>
        <c:axId val="35528704"/>
      </c:barChart>
      <c:catAx>
        <c:axId val="3573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5528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287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573350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034105502456404"/>
          <c:y val="6.9707764224648583E-2"/>
          <c:w val="0.22250667163160182"/>
          <c:h val="0.236815701033218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75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928612870174921E-2"/>
          <c:y val="3.3769668293936836E-2"/>
          <c:w val="0.88971357551426322"/>
          <c:h val="0.5261052148889774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28000">
                  <a:srgbClr val="FFF200"/>
                </a:gs>
                <a:gs pos="49000">
                  <a:srgbClr val="FF7A00"/>
                </a:gs>
                <a:gs pos="79000">
                  <a:srgbClr val="FF0300"/>
                </a:gs>
                <a:gs pos="95000">
                  <a:srgbClr val="4D0808"/>
                </a:gs>
              </a:gsLst>
              <a:lin ang="0" scaled="1"/>
              <a:tileRect/>
            </a:gradFill>
          </c:spPr>
          <c:invertIfNegative val="0"/>
          <c:cat>
            <c:strRef>
              <c:f>Лист1!$A$2:$A$7</c:f>
              <c:strCache>
                <c:ptCount val="6"/>
                <c:pt idx="0">
                  <c:v>Новощербиновское с.п.</c:v>
                </c:pt>
                <c:pt idx="1">
                  <c:v>Глафировское с.п.</c:v>
                </c:pt>
                <c:pt idx="2">
                  <c:v>Николаевское с.п.</c:v>
                </c:pt>
                <c:pt idx="3">
                  <c:v>Щербиновское с.п.</c:v>
                </c:pt>
                <c:pt idx="4">
                  <c:v>Екатериновское  с.п.</c:v>
                </c:pt>
                <c:pt idx="5">
                  <c:v>Ейскоукрепленское с.п.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786112"/>
        <c:axId val="35530432"/>
      </c:barChart>
      <c:catAx>
        <c:axId val="37786112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400" spc="-100" baseline="0">
                <a:latin typeface="Arial" pitchFamily="34" charset="0"/>
              </a:defRPr>
            </a:pPr>
            <a:endParaRPr lang="ru-RU"/>
          </a:p>
        </c:txPr>
        <c:crossAx val="3553043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5530432"/>
        <c:scaling>
          <c:orientation val="minMax"/>
          <c:max val="8.1999999999999993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78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583692381738359E-3"/>
          <c:y val="7.2396888972283656E-3"/>
          <c:w val="0.9526814093826973"/>
          <c:h val="0.989732326328767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E-4DD1-A60B-CAC861AD073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E-4DD1-A60B-CAC861AD0738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7E-4DD1-A60B-CAC861AD0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17E-4DD1-A60B-CAC861AD0738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17E-4DD1-A60B-CAC861AD073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17E-4DD1-A60B-CAC861AD0738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17E-4DD1-A60B-CAC861AD073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17E-4DD1-A60B-CAC861AD073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17E-4DD1-A60B-CAC861AD073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17E-4DD1-A60B-CAC861AD073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17E-4DD1-A60B-CAC861AD073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17E-4DD1-A60B-CAC861AD073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17E-4DD1-A60B-CAC861AD073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17E-4DD1-A60B-CAC861AD0738}"/>
              </c:ext>
            </c:extLst>
          </c:dPt>
          <c:dLbls>
            <c:dLbl>
              <c:idx val="0"/>
              <c:layout>
                <c:manualLayout>
                  <c:x val="6.4652845852328111E-2"/>
                  <c:y val="-2.38422160401765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7E-4DD1-A60B-CAC861AD0738}"/>
                </c:ext>
              </c:extLst>
            </c:dLbl>
            <c:dLbl>
              <c:idx val="1"/>
              <c:layout>
                <c:manualLayout>
                  <c:x val="4.518265582066297E-2"/>
                  <c:y val="1.831082191032894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7E-4DD1-A60B-CAC861AD0738}"/>
                </c:ext>
              </c:extLst>
            </c:dLbl>
            <c:dLbl>
              <c:idx val="2"/>
              <c:layout>
                <c:manualLayout>
                  <c:x val="6.4608148914561195E-2"/>
                  <c:y val="-5.8728146522815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7E-4DD1-A60B-CAC861AD0738}"/>
                </c:ext>
              </c:extLst>
            </c:dLbl>
            <c:dLbl>
              <c:idx val="3"/>
              <c:layout>
                <c:manualLayout>
                  <c:x val="6.6706355734600126E-2"/>
                  <c:y val="-2.661268153165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7E-4DD1-A60B-CAC861AD0738}"/>
                </c:ext>
              </c:extLst>
            </c:dLbl>
            <c:dLbl>
              <c:idx val="4"/>
              <c:layout>
                <c:manualLayout>
                  <c:x val="6.6713833549283563E-2"/>
                  <c:y val="3.666932825271604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7E-4DD1-A60B-CAC861AD0738}"/>
                </c:ext>
              </c:extLst>
            </c:dLbl>
            <c:dLbl>
              <c:idx val="5"/>
              <c:layout>
                <c:manualLayout>
                  <c:x val="6.4562942125793152E-2"/>
                  <c:y val="-5.87257623012125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7E-4DD1-A60B-CAC861AD0738}"/>
                </c:ext>
              </c:extLst>
            </c:dLbl>
            <c:dLbl>
              <c:idx val="6"/>
              <c:layout>
                <c:manualLayout>
                  <c:x val="7.3196419078488506E-2"/>
                  <c:y val="-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17E-4DD1-A60B-CAC861AD0738}"/>
                </c:ext>
              </c:extLst>
            </c:dLbl>
            <c:dLbl>
              <c:idx val="7"/>
              <c:layout>
                <c:manualLayout>
                  <c:x val="0.11416022781502334"/>
                  <c:y val="-6.056399715705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17E-4DD1-A60B-CAC861AD0738}"/>
                </c:ext>
              </c:extLst>
            </c:dLbl>
            <c:dLbl>
              <c:idx val="8"/>
              <c:layout>
                <c:manualLayout>
                  <c:x val="0.11200168862651577"/>
                  <c:y val="3.3946547182195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17E-4DD1-A60B-CAC861AD0738}"/>
                </c:ext>
              </c:extLst>
            </c:dLbl>
            <c:dLbl>
              <c:idx val="9"/>
              <c:layout>
                <c:manualLayout>
                  <c:x val="0.1097602136751555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17E-4DD1-A60B-CAC861AD0738}"/>
                </c:ext>
              </c:extLst>
            </c:dLbl>
            <c:dLbl>
              <c:idx val="10"/>
              <c:layout>
                <c:manualLayout>
                  <c:x val="0.10741438921889465"/>
                  <c:y val="-3.02819985785270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17E-4DD1-A60B-CAC861AD0738}"/>
                </c:ext>
              </c:extLst>
            </c:dLbl>
            <c:dLbl>
              <c:idx val="11"/>
              <c:layout>
                <c:manualLayout>
                  <c:x val="0.13316390418064225"/>
                  <c:y val="6.055922871384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17E-4DD1-A60B-CAC861AD0738}"/>
                </c:ext>
              </c:extLst>
            </c:dLbl>
            <c:dLbl>
              <c:idx val="12"/>
              <c:layout>
                <c:manualLayout>
                  <c:x val="0.19359841279984338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17E-4DD1-A60B-CAC861AD0738}"/>
                </c:ext>
              </c:extLst>
            </c:dLbl>
            <c:dLbl>
              <c:idx val="13"/>
              <c:layout>
                <c:manualLayout>
                  <c:x val="0.19275579904528697"/>
                  <c:y val="-5.49801501630449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17E-4DD1-A60B-CAC861AD0738}"/>
                </c:ext>
              </c:extLst>
            </c:dLbl>
            <c:dLbl>
              <c:idx val="14"/>
              <c:layout>
                <c:manualLayout>
                  <c:x val="0.2028865384380069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17E-4DD1-A60B-CAC861AD0738}"/>
                </c:ext>
              </c:extLst>
            </c:dLbl>
            <c:dLbl>
              <c:idx val="15"/>
              <c:layout>
                <c:manualLayout>
                  <c:x val="0.47052449392189627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категория 16</c:v>
                </c:pt>
                <c:pt idx="1">
                  <c:v>Категория 15</c:v>
                </c:pt>
                <c:pt idx="2">
                  <c:v>Категория 14</c:v>
                </c:pt>
                <c:pt idx="3">
                  <c:v>Категория 13</c:v>
                </c:pt>
                <c:pt idx="4">
                  <c:v>Категория 12</c:v>
                </c:pt>
                <c:pt idx="5">
                  <c:v>Категория 11</c:v>
                </c:pt>
                <c:pt idx="6">
                  <c:v>Категория 10</c:v>
                </c:pt>
                <c:pt idx="7">
                  <c:v>Категория 9</c:v>
                </c:pt>
                <c:pt idx="8">
                  <c:v>Категория 8</c:v>
                </c:pt>
                <c:pt idx="9">
                  <c:v>Категория 7</c:v>
                </c:pt>
                <c:pt idx="10">
                  <c:v>Категория 6</c:v>
                </c:pt>
                <c:pt idx="11">
                  <c:v>Категория 5</c:v>
                </c:pt>
                <c:pt idx="12">
                  <c:v>Категория 4</c:v>
                </c:pt>
                <c:pt idx="13">
                  <c:v>Категория 3</c:v>
                </c:pt>
                <c:pt idx="14">
                  <c:v>Категория 2</c:v>
                </c:pt>
                <c:pt idx="15">
                  <c:v>Категория 1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7</c:v>
                </c:pt>
                <c:pt idx="12">
                  <c:v>10</c:v>
                </c:pt>
                <c:pt idx="13">
                  <c:v>10</c:v>
                </c:pt>
                <c:pt idx="14">
                  <c:v>11</c:v>
                </c:pt>
                <c:pt idx="15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17E-4DD1-A60B-CAC861AD0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734528"/>
        <c:axId val="35532736"/>
      </c:barChart>
      <c:catAx>
        <c:axId val="357345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532736"/>
        <c:crosses val="autoZero"/>
        <c:auto val="1"/>
        <c:lblAlgn val="ctr"/>
        <c:lblOffset val="100"/>
        <c:noMultiLvlLbl val="0"/>
      </c:catAx>
      <c:valAx>
        <c:axId val="3553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734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8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8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0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8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86327-9CED-4A96-AE9A-BD88999B0F0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gif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taradm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470"/>
            <a:ext cx="3779581" cy="5143500"/>
          </a:xfrm>
          <a:prstGeom prst="rect">
            <a:avLst/>
          </a:prstGeom>
          <a:ln>
            <a:noFill/>
          </a:ln>
        </p:spPr>
      </p:pic>
      <p:pic>
        <p:nvPicPr>
          <p:cNvPr id="1028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4" y="267494"/>
            <a:ext cx="216693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76351" y="2456374"/>
            <a:ext cx="438774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495A40"/>
                </a:solidFill>
              </a:rPr>
              <a:t>ОБЗОР</a:t>
            </a:r>
            <a:r>
              <a:rPr lang="ru-RU" dirty="0" smtClean="0">
                <a:solidFill>
                  <a:srgbClr val="495A40"/>
                </a:solidFill>
              </a:rPr>
              <a:t>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ОБРАЩЕНИЙ ГРАЖДАН</a:t>
            </a:r>
          </a:p>
          <a:p>
            <a:pPr algn="ctr"/>
            <a:r>
              <a:rPr lang="ru-RU" sz="2400" u="sng" dirty="0">
                <a:solidFill>
                  <a:srgbClr val="495A40"/>
                </a:solidFill>
              </a:rPr>
              <a:t>п</a:t>
            </a:r>
            <a:r>
              <a:rPr lang="ru-RU" sz="2400" u="sng" dirty="0" smtClean="0">
                <a:solidFill>
                  <a:srgbClr val="495A40"/>
                </a:solidFill>
              </a:rPr>
              <a:t>оступивших в администрацию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муниципального образования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Щербиновский район </a:t>
            </a:r>
          </a:p>
          <a:p>
            <a:pPr algn="ctr"/>
            <a:r>
              <a:rPr lang="ru-RU" sz="2400" u="sng" dirty="0">
                <a:solidFill>
                  <a:srgbClr val="495A40"/>
                </a:solidFill>
              </a:rPr>
              <a:t>в</a:t>
            </a:r>
            <a:r>
              <a:rPr lang="ru-RU" sz="2400" u="sng" dirty="0" smtClean="0">
                <a:solidFill>
                  <a:srgbClr val="495A40"/>
                </a:solidFill>
              </a:rPr>
              <a:t> первом полугодии 2024 года</a:t>
            </a:r>
            <a:endParaRPr lang="ru-RU" sz="2400" u="sng" dirty="0">
              <a:solidFill>
                <a:srgbClr val="495A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63834" y="764928"/>
            <a:ext cx="199169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Коммунальное хозяйство</a:t>
            </a:r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1583897" y="1532088"/>
            <a:ext cx="18163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Земельные отношения</a:t>
            </a:r>
            <a:endParaRPr lang="ru-RU" sz="1300" dirty="0"/>
          </a:p>
        </p:txBody>
      </p:sp>
      <p:sp>
        <p:nvSpPr>
          <p:cNvPr id="9" name="TextBox 8"/>
          <p:cNvSpPr txBox="1"/>
          <p:nvPr/>
        </p:nvSpPr>
        <p:spPr>
          <a:xfrm>
            <a:off x="897829" y="2320874"/>
            <a:ext cx="254415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Транспорт и дорожное хозяйство</a:t>
            </a:r>
            <a:endParaRPr lang="ru-RU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907643" y="2604878"/>
            <a:ext cx="253434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Экология и природопользование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720526" y="2055499"/>
            <a:ext cx="170649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Жилищное хозяйство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1632778" y="3367800"/>
            <a:ext cx="180921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Трудовые отношения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4932" y="1805981"/>
            <a:ext cx="2472087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Работа с обращениями граждан</a:t>
            </a:r>
            <a:endParaRPr lang="ru-RU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7935" y="1020759"/>
            <a:ext cx="200888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Социальное обеспечение</a:t>
            </a:r>
            <a:endParaRPr lang="ru-RU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147276" y="3637482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Безопасность и обеспечение правопорядка</a:t>
            </a:r>
            <a:endParaRPr lang="ru-RU" sz="1300" dirty="0"/>
          </a:p>
        </p:txBody>
      </p:sp>
      <p:sp>
        <p:nvSpPr>
          <p:cNvPr id="16" name="TextBox 15"/>
          <p:cNvSpPr txBox="1"/>
          <p:nvPr/>
        </p:nvSpPr>
        <p:spPr>
          <a:xfrm>
            <a:off x="1872417" y="3895679"/>
            <a:ext cx="157152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Сельское хозяйство</a:t>
            </a:r>
            <a:endParaRPr lang="ru-RU" sz="1300" dirty="0"/>
          </a:p>
        </p:txBody>
      </p:sp>
      <p:sp>
        <p:nvSpPr>
          <p:cNvPr id="17" name="TextBox 16"/>
          <p:cNvSpPr txBox="1"/>
          <p:nvPr/>
        </p:nvSpPr>
        <p:spPr>
          <a:xfrm>
            <a:off x="1478116" y="1268097"/>
            <a:ext cx="1911934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Образование и культура</a:t>
            </a:r>
            <a:endParaRPr lang="ru-RU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24778" y="4661209"/>
            <a:ext cx="184731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endParaRPr lang="ru-RU" sz="13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28057" y="2862432"/>
            <a:ext cx="28305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Экономика, малый и средний бизнес</a:t>
            </a:r>
            <a:endParaRPr lang="ru-RU" sz="1300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731575397"/>
              </p:ext>
            </p:extLst>
          </p:nvPr>
        </p:nvGraphicFramePr>
        <p:xfrm>
          <a:off x="3440456" y="759356"/>
          <a:ext cx="5884072" cy="419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971600" y="5147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ТЕМЫ</a:t>
            </a:r>
          </a:p>
          <a:p>
            <a:pPr algn="ctr"/>
            <a:r>
              <a:rPr lang="ru-RU" sz="2000" dirty="0" smtClean="0"/>
              <a:t>обращений граждан поступивших в первом полугодии </a:t>
            </a:r>
            <a:r>
              <a:rPr lang="ru-RU" sz="2000" dirty="0" smtClean="0"/>
              <a:t>2024 </a:t>
            </a:r>
            <a:r>
              <a:rPr lang="ru-RU" sz="2000" dirty="0" smtClean="0"/>
              <a:t>года</a:t>
            </a:r>
            <a:endParaRPr lang="ru-RU" sz="2000" dirty="0"/>
          </a:p>
        </p:txBody>
      </p:sp>
      <p:pic>
        <p:nvPicPr>
          <p:cNvPr id="21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88201" y="4413499"/>
            <a:ext cx="22388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Строительство и архитектура</a:t>
            </a:r>
            <a:endParaRPr lang="ru-RU" sz="1300" dirty="0"/>
          </a:p>
        </p:txBody>
      </p:sp>
      <p:sp>
        <p:nvSpPr>
          <p:cNvPr id="23" name="TextBox 22"/>
          <p:cNvSpPr txBox="1"/>
          <p:nvPr/>
        </p:nvSpPr>
        <p:spPr>
          <a:xfrm>
            <a:off x="2032610" y="4673021"/>
            <a:ext cx="1367682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Прочие вопросы</a:t>
            </a:r>
            <a:endParaRPr lang="ru-RU" sz="1300" dirty="0"/>
          </a:p>
        </p:txBody>
      </p:sp>
      <p:sp>
        <p:nvSpPr>
          <p:cNvPr id="24" name="TextBox 23"/>
          <p:cNvSpPr txBox="1"/>
          <p:nvPr/>
        </p:nvSpPr>
        <p:spPr>
          <a:xfrm>
            <a:off x="1775888" y="3126343"/>
            <a:ext cx="167964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Здравоохранение</a:t>
            </a:r>
            <a:endParaRPr lang="ru-RU" sz="13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3658" y="4129376"/>
            <a:ext cx="252187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/>
              <a:t>Государство, общество, политика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464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734" y="1850291"/>
            <a:ext cx="82787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С </a:t>
            </a:r>
            <a:r>
              <a:rPr lang="ru-RU" sz="1600" dirty="0"/>
              <a:t>1 июля 2017 года вступил в силу Указ Президента </a:t>
            </a:r>
            <a:r>
              <a:rPr lang="ru-RU" sz="1600" dirty="0" smtClean="0"/>
              <a:t>РФ от </a:t>
            </a:r>
            <a:r>
              <a:rPr lang="ru-RU" sz="1600" dirty="0"/>
              <a:t>17.04.2017 </a:t>
            </a:r>
            <a:r>
              <a:rPr lang="ru-RU" sz="1600" dirty="0" smtClean="0"/>
              <a:t>года № </a:t>
            </a:r>
            <a:r>
              <a:rPr lang="ru-RU" sz="1600" dirty="0"/>
              <a:t>171 «О мониторинге и анализе результатов рассмотрения обращений граждан и организаций». В соответствии с этим </a:t>
            </a:r>
            <a:r>
              <a:rPr lang="ru-RU" sz="1600" dirty="0" smtClean="0"/>
              <a:t>Указом </a:t>
            </a:r>
            <a:r>
              <a:rPr lang="ru-RU" sz="1600" dirty="0"/>
              <a:t>информация о результатах рассмотрения обращений граждан ежемесячно предоставляется в администрацию </a:t>
            </a:r>
            <a:r>
              <a:rPr lang="ru-RU" sz="1600" dirty="0" smtClean="0"/>
              <a:t>Президента РФ. </a:t>
            </a:r>
            <a:r>
              <a:rPr lang="ru-RU" sz="1600" dirty="0"/>
              <a:t>Данную информацию </a:t>
            </a:r>
            <a:r>
              <a:rPr lang="ru-RU" sz="1600" dirty="0" smtClean="0"/>
              <a:t>регулярно и своевременно предоставляет администрация муниципального образования Щербиновский район, </a:t>
            </a:r>
            <a:r>
              <a:rPr lang="ru-RU" sz="1600" dirty="0"/>
              <a:t>в том числе и сельские </a:t>
            </a:r>
            <a:r>
              <a:rPr lang="ru-RU" sz="1600" dirty="0" smtClean="0"/>
              <a:t>поселения Щербиновского района. 	Исполнение Указа сельскими поселениями Щербиновского района тщательно </a:t>
            </a:r>
            <a:r>
              <a:rPr lang="ru-RU" sz="1600" dirty="0" err="1" smtClean="0"/>
              <a:t>мониторится</a:t>
            </a:r>
            <a:r>
              <a:rPr lang="ru-RU" sz="1600" dirty="0" smtClean="0"/>
              <a:t> сектором по работе с обращениями граждан отдела муниципальной службы, кадровой политики и делопроизводства администрации муниципального образования Щербиновский район в целях недопущения нарушения Указа Президента РФ. </a:t>
            </a:r>
            <a:r>
              <a:rPr lang="ru-RU" sz="1600" dirty="0"/>
              <a:t>В </a:t>
            </a:r>
            <a:r>
              <a:rPr lang="ru-RU" sz="1600" dirty="0" smtClean="0"/>
              <a:t>первом полугодии 20</a:t>
            </a:r>
            <a:r>
              <a:rPr lang="en-US" sz="1600" dirty="0" smtClean="0"/>
              <a:t>2</a:t>
            </a:r>
            <a:r>
              <a:rPr lang="ru-RU" sz="1600" dirty="0"/>
              <a:t>4</a:t>
            </a:r>
            <a:r>
              <a:rPr lang="ru-RU" sz="1600" dirty="0" smtClean="0"/>
              <a:t> </a:t>
            </a:r>
            <a:r>
              <a:rPr lang="ru-RU" sz="1600" dirty="0" smtClean="0"/>
              <a:t>года, </a:t>
            </a:r>
            <a:r>
              <a:rPr lang="ru-RU" sz="1600" dirty="0"/>
              <a:t>равно как и в </a:t>
            </a:r>
            <a:r>
              <a:rPr lang="ru-RU" sz="1600" dirty="0" smtClean="0"/>
              <a:t>предыдущие годы, </a:t>
            </a:r>
            <a:r>
              <a:rPr lang="ru-RU" sz="1600" dirty="0"/>
              <a:t>нарушений исполнения требований данного Указа в органах местного </a:t>
            </a:r>
            <a:r>
              <a:rPr lang="ru-RU" sz="1600" dirty="0" smtClean="0"/>
              <a:t>самоуправления муниципального образования Щербиновский район </a:t>
            </a:r>
            <a:r>
              <a:rPr lang="ru-RU" sz="1600" dirty="0"/>
              <a:t>не имеется.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пр\Г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0"/>
            <a:ext cx="1477964" cy="1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1634" y="1287800"/>
            <a:ext cx="333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Указ Президента РФ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т 17.04.2017 года № 171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027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633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" y="1168400"/>
            <a:ext cx="9096375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050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пр\380bbf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6" y="1193172"/>
            <a:ext cx="4032448" cy="296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:\Desktop\пр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531" y="-120791"/>
            <a:ext cx="934947" cy="12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rscherb.ru/2019/Glavnaya/Ikonkl/administracija-t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3634"/>
            <a:ext cx="905035" cy="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рб ст.Старощербиновская и геральдика Щербиновского района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17" y="685581"/>
            <a:ext cx="756817" cy="9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scherb.ru/wp-content/uploads/2018/08/Gerb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08" y="1563638"/>
            <a:ext cx="741460" cy="9302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4.depositphotos.com/6962450/23182/i/950/depositphotos_231823458-stock-photo-coat-arms-yeysko-fortification-v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86309"/>
            <a:ext cx="754866" cy="9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bankgorodov.ru/public/photos/coa/31396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7858"/>
            <a:ext cx="758806" cy="9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turkaramamotoru.com/ru/flag-sherbinovskogo-rajona-39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91" y="3147814"/>
            <a:ext cx="742577" cy="91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bogislavyan.ru/wp-content/uploads/2017/03/1-shherbinovskiy-SHabelskogo-s-p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27368"/>
            <a:ext cx="813481" cy="1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dmekaterinovka.ucoz.ru/g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58" y="3939902"/>
            <a:ext cx="820325" cy="10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23263"/>
            <a:ext cx="8083402" cy="4620237"/>
          </a:xfrm>
        </p:spPr>
        <p:txBody>
          <a:bodyPr>
            <a:noAutofit/>
          </a:bodyPr>
          <a:lstStyle/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450" dirty="0" smtClean="0"/>
              <a:t>Администрацией </a:t>
            </a:r>
            <a:r>
              <a:rPr lang="ru-RU" sz="1450" dirty="0"/>
              <a:t>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</a:t>
            </a:r>
            <a:r>
              <a:rPr lang="ru-RU" sz="1450" dirty="0" smtClean="0"/>
              <a:t>25 апреля 2024 </a:t>
            </a:r>
            <a:r>
              <a:rPr lang="ru-RU" sz="1450" dirty="0"/>
              <a:t>года № </a:t>
            </a:r>
            <a:r>
              <a:rPr lang="ru-RU" sz="1450" dirty="0" smtClean="0"/>
              <a:t>360 </a:t>
            </a:r>
            <a:r>
              <a:rPr lang="ru-RU" sz="1450" dirty="0"/>
              <a:t>и Сборником методических рекомендаций и документов, утвержденным Администрацией Президента Российской Федерации от 27 марта </a:t>
            </a:r>
            <a:r>
              <a:rPr lang="ru-RU" sz="1450" dirty="0" smtClean="0"/>
              <a:t>2014 года </a:t>
            </a:r>
            <a:r>
              <a:rPr lang="ru-RU" sz="1450" dirty="0"/>
              <a:t>№ А1- 1505, а так же </a:t>
            </a:r>
            <a:r>
              <a:rPr lang="ru-RU" sz="1450" dirty="0" smtClean="0"/>
              <a:t>ведется </a:t>
            </a:r>
            <a:r>
              <a:rPr lang="ru-RU" sz="1450" dirty="0"/>
              <a:t>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</a:t>
            </a:r>
            <a:r>
              <a:rPr lang="ru-RU" sz="1450" dirty="0" smtClean="0"/>
              <a:t>», «Порядком организации работы с модулем обработки сообщений в подсистеме «Единого портала государственных и муниципальных услуг (функций)» платформа обратной связи «</a:t>
            </a:r>
            <a:r>
              <a:rPr lang="ru-RU" sz="1450" dirty="0" err="1" smtClean="0"/>
              <a:t>Госуслуги</a:t>
            </a:r>
            <a:r>
              <a:rPr lang="ru-RU" sz="1450" dirty="0" smtClean="0"/>
              <a:t>. Решаем вместе» в Краснодарском крае» от 10 апреля 2023 года.</a:t>
            </a:r>
            <a:r>
              <a:rPr lang="ru-RU" sz="1450" dirty="0"/>
              <a:t/>
            </a:r>
            <a:br>
              <a:rPr lang="ru-RU" sz="1450" dirty="0"/>
            </a:br>
            <a:r>
              <a:rPr lang="ru-RU" sz="1450" dirty="0"/>
              <a:t>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</a:t>
            </a:r>
            <a:br>
              <a:rPr lang="ru-RU" sz="1450" dirty="0"/>
            </a:br>
            <a:endParaRPr lang="ru-RU" sz="145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2" y="759356"/>
            <a:ext cx="1872208" cy="1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72872"/>
            <a:ext cx="2736304" cy="2694655"/>
            <a:chOff x="2915816" y="987574"/>
            <a:chExt cx="1945779" cy="2031525"/>
          </a:xfrm>
        </p:grpSpPr>
        <p:pic>
          <p:nvPicPr>
            <p:cNvPr id="2052" name="Picture 4" descr="D:\Desktop\пр\Screenshot_2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87574"/>
              <a:ext cx="1945779" cy="20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615483" y="2181366"/>
              <a:ext cx="546444" cy="394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</a:rPr>
                <a:t>446</a:t>
              </a:r>
            </a:p>
          </p:txBody>
        </p:sp>
      </p:grpSp>
      <p:pic>
        <p:nvPicPr>
          <p:cNvPr id="205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738" y="3404197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р\Screenshot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999" y="2941328"/>
            <a:ext cx="1510061" cy="15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пр\Screenshot_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75" y="891736"/>
            <a:ext cx="1942015" cy="20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Desktop\пр\Screenshot_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86" y="2961865"/>
            <a:ext cx="1544613" cy="161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Desktop\пр\Screenshot_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" y="3151412"/>
            <a:ext cx="2016224" cy="21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502" y="1507116"/>
            <a:ext cx="14701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Приём граждан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8987" y="1806429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95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683" y="3902120"/>
            <a:ext cx="11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Выездные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приёмы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78" y="4443671"/>
            <a:ext cx="54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0169" y="4137094"/>
            <a:ext cx="1435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Горячая линия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8206" y="4412707"/>
            <a:ext cx="551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5639" y="1668698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47021" y="2002755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242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14684" y="3506595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Виртуальная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приёмная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1785" y="3950645"/>
            <a:ext cx="47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82006" y="3521815"/>
            <a:ext cx="97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Иные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источники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82133" y="3915983"/>
            <a:ext cx="579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229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2000" y="-92546"/>
            <a:ext cx="53807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ОСНОВНЫЕ ИСТОЧНИКИ</a:t>
            </a:r>
          </a:p>
          <a:p>
            <a:pPr algn="ctr"/>
            <a:r>
              <a:rPr lang="ru-RU" dirty="0" smtClean="0"/>
              <a:t>поступления обращений граждан в администрацию </a:t>
            </a:r>
          </a:p>
          <a:p>
            <a:pPr algn="ctr"/>
            <a:r>
              <a:rPr lang="ru-RU" dirty="0" smtClean="0"/>
              <a:t>муниципального образования Щербиновский район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48148" y="1758378"/>
            <a:ext cx="667668" cy="14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240036" y="2628950"/>
            <a:ext cx="0" cy="6140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4788024" y="3032187"/>
            <a:ext cx="356786" cy="4756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444018" y="1780728"/>
            <a:ext cx="128595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863444" y="2674640"/>
            <a:ext cx="259260" cy="38054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8059252" y="2726420"/>
            <a:ext cx="291552" cy="34938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680" y="3426821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 flipV="1">
            <a:off x="3275856" y="3032186"/>
            <a:ext cx="360040" cy="4756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471056" y="4123886"/>
            <a:ext cx="1417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Устный прием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15816" y="4441090"/>
            <a:ext cx="551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59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Desktop\п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3" y="2174758"/>
            <a:ext cx="2258989" cy="2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86596" y="1243711"/>
            <a:ext cx="3312368" cy="1197253"/>
          </a:xfrm>
          <a:prstGeom prst="wedgeRoundRectCallout">
            <a:avLst>
              <a:gd name="adj1" fmla="val -45780"/>
              <a:gd name="adj2" fmla="val 124818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D:\Desktop\пр\1212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5" y="1168885"/>
            <a:ext cx="720080" cy="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1862" y="1336043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через администрацию </a:t>
            </a:r>
          </a:p>
          <a:p>
            <a:pPr algn="ctr"/>
            <a:r>
              <a:rPr lang="ru-RU" sz="1600" dirty="0" smtClean="0"/>
              <a:t>Краснодарского края</a:t>
            </a:r>
          </a:p>
          <a:p>
            <a:pPr algn="ctr"/>
            <a:r>
              <a:rPr lang="ru-RU" sz="2000" b="1" dirty="0" smtClean="0"/>
              <a:t>75</a:t>
            </a:r>
          </a:p>
          <a:p>
            <a:pPr algn="ctr"/>
            <a:endParaRPr lang="ru-RU" sz="20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243711"/>
            <a:ext cx="3096344" cy="1366816"/>
          </a:xfrm>
          <a:prstGeom prst="wedgeRoundRectCallout">
            <a:avLst>
              <a:gd name="adj1" fmla="val 52162"/>
              <a:gd name="adj2" fmla="val 103877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8035" y="3072369"/>
            <a:ext cx="1305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обращения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0414" y="3587152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242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883" y="1243711"/>
            <a:ext cx="24749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</a:t>
            </a:r>
            <a:r>
              <a:rPr lang="ru-RU" sz="1600" dirty="0"/>
              <a:t>из Управления </a:t>
            </a:r>
            <a:endParaRPr lang="ru-RU" sz="1600" dirty="0" smtClean="0"/>
          </a:p>
          <a:p>
            <a:pPr algn="ctr"/>
            <a:r>
              <a:rPr lang="ru-RU" sz="1600" dirty="0" smtClean="0"/>
              <a:t>Президента </a:t>
            </a:r>
            <a:r>
              <a:rPr lang="ru-RU" sz="1600" dirty="0"/>
              <a:t>РФ по работе </a:t>
            </a:r>
            <a:endParaRPr lang="ru-RU" sz="1600" dirty="0" smtClean="0"/>
          </a:p>
          <a:p>
            <a:pPr algn="ctr"/>
            <a:r>
              <a:rPr lang="ru-RU" sz="1600" dirty="0" smtClean="0"/>
              <a:t>с обращениями </a:t>
            </a:r>
            <a:r>
              <a:rPr lang="ru-RU" sz="1600" dirty="0"/>
              <a:t>граждан </a:t>
            </a:r>
            <a:endParaRPr lang="ru-RU" sz="1600" dirty="0" smtClean="0"/>
          </a:p>
          <a:p>
            <a:pPr algn="ctr"/>
            <a:r>
              <a:rPr lang="ru-RU" sz="1600" dirty="0" smtClean="0"/>
              <a:t>и </a:t>
            </a:r>
            <a:r>
              <a:rPr lang="ru-RU" sz="1600" dirty="0"/>
              <a:t>организаций</a:t>
            </a:r>
            <a:endParaRPr lang="ru-RU" sz="1600" dirty="0" smtClean="0"/>
          </a:p>
          <a:p>
            <a:pPr algn="ctr"/>
            <a:r>
              <a:rPr lang="ru-RU" sz="2000" b="1" dirty="0" smtClean="0"/>
              <a:t>44</a:t>
            </a:r>
            <a:endParaRPr lang="ru-RU" sz="2000" b="1" dirty="0"/>
          </a:p>
        </p:txBody>
      </p:sp>
      <p:pic>
        <p:nvPicPr>
          <p:cNvPr id="12" name="Picture 2" descr="D:\Desktop\пр\ГЕ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3" y="1243711"/>
            <a:ext cx="829962" cy="8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5486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Сравнительная динамика поступления письменных обращений в администрацию муниципального образования Щербиновский район </a:t>
            </a:r>
            <a:r>
              <a:rPr lang="ru-RU" sz="1600" b="1" dirty="0" smtClean="0"/>
              <a:t>в первом полугодии 2024 года.</a:t>
            </a: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56153456"/>
              </p:ext>
            </p:extLst>
          </p:nvPr>
        </p:nvGraphicFramePr>
        <p:xfrm>
          <a:off x="1619672" y="1131590"/>
          <a:ext cx="676875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2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Принято граждан на личных приемах главой муниципального образования Щербиновский район и его заместителями в первых двух кварталах в 2024 года 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406600"/>
              </p:ext>
            </p:extLst>
          </p:nvPr>
        </p:nvGraphicFramePr>
        <p:xfrm>
          <a:off x="0" y="1461393"/>
          <a:ext cx="8927990" cy="368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Принято граждан в администрации муниципального образования Щербиновский район руководством в первом полугодии 2024 года</a:t>
            </a:r>
            <a:endParaRPr lang="ru-RU" sz="2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646496"/>
              </p:ext>
            </p:extLst>
          </p:nvPr>
        </p:nvGraphicFramePr>
        <p:xfrm>
          <a:off x="395536" y="149163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25" y="221171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/>
              <a:t>Информация о приемах граждан, примеры работы администрации муниципального образования Щербиновский район с обращениями граждан, с населением публикуется в местной районной газете «Щербиновский курьер», на официальном сайте администрации муниципального образования Щербиновский район 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.staradm.ru</a:t>
            </a:r>
            <a:r>
              <a:rPr lang="ru-RU" dirty="0"/>
              <a:t>, в социальных сетях: одноклассники в группе «Администрация Щербиновского района», </a:t>
            </a:r>
            <a:r>
              <a:rPr lang="en-US" dirty="0" err="1"/>
              <a:t>facebook</a:t>
            </a:r>
            <a:r>
              <a:rPr lang="ru-RU" dirty="0"/>
              <a:t>, </a:t>
            </a:r>
            <a:r>
              <a:rPr lang="ru-RU" dirty="0" err="1"/>
              <a:t>Вконтакте</a:t>
            </a:r>
            <a:r>
              <a:rPr lang="ru-RU" dirty="0"/>
              <a:t> а так же </a:t>
            </a:r>
            <a:r>
              <a:rPr lang="ru-RU" dirty="0" smtClean="0"/>
              <a:t>на </a:t>
            </a:r>
            <a:r>
              <a:rPr lang="ru-RU" dirty="0"/>
              <a:t>официальном </a:t>
            </a:r>
            <a:r>
              <a:rPr lang="en-US" dirty="0" smtClean="0"/>
              <a:t>Telegram</a:t>
            </a:r>
            <a:r>
              <a:rPr lang="ru-RU" dirty="0" smtClean="0"/>
              <a:t> канале </a:t>
            </a:r>
            <a:r>
              <a:rPr lang="ru-RU" dirty="0"/>
              <a:t>администрации муниципального образования Щербиновский </a:t>
            </a:r>
            <a:r>
              <a:rPr lang="ru-RU" dirty="0" smtClean="0"/>
              <a:t>район, </a:t>
            </a:r>
            <a:r>
              <a:rPr lang="ru-RU" dirty="0"/>
              <a:t>где регулярно публикуется информация о деятельности администрации, и других значимых событиях района.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s.123rf.com/450wm/yupiramos/yupiramos1706/yupiramos170636709/81133743-news-paper-news-icon-vector-illustration-design-isolated.jpg?ver=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t="-766" r="16935" b="11537"/>
          <a:stretch/>
        </p:blipFill>
        <p:spPr bwMode="auto">
          <a:xfrm>
            <a:off x="3779912" y="97089"/>
            <a:ext cx="14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966" y="420978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/>
              <a:t>Обращения, полученные в </a:t>
            </a:r>
            <a:r>
              <a:rPr lang="ru-RU" sz="2000" b="1" dirty="0" smtClean="0"/>
              <a:t>ходе проведения </a:t>
            </a:r>
            <a:r>
              <a:rPr lang="ru-RU" sz="2000" b="1" dirty="0"/>
              <a:t>выездных приемов главой муниципального образования Щербиновский </a:t>
            </a:r>
            <a:r>
              <a:rPr lang="ru-RU" sz="2000" b="1" dirty="0" smtClean="0"/>
              <a:t>район </a:t>
            </a:r>
            <a:br>
              <a:rPr lang="ru-RU" sz="2000" b="1" dirty="0" smtClean="0"/>
            </a:br>
            <a:r>
              <a:rPr lang="ru-RU" sz="2000" b="1" dirty="0" smtClean="0"/>
              <a:t>в первом полугодии 20</a:t>
            </a:r>
            <a:r>
              <a:rPr lang="en-US" sz="2000" b="1" dirty="0" smtClean="0"/>
              <a:t>2</a:t>
            </a:r>
            <a:r>
              <a:rPr lang="ru-RU" sz="2000" b="1" dirty="0"/>
              <a:t>4</a:t>
            </a:r>
            <a:r>
              <a:rPr lang="ru-RU" sz="2000" b="1" dirty="0" smtClean="0"/>
              <a:t> года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435280" cy="403589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852333"/>
              </p:ext>
            </p:extLst>
          </p:nvPr>
        </p:nvGraphicFramePr>
        <p:xfrm>
          <a:off x="395536" y="1301374"/>
          <a:ext cx="85076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014628376"/>
              </p:ext>
            </p:extLst>
          </p:nvPr>
        </p:nvGraphicFramePr>
        <p:xfrm>
          <a:off x="827584" y="1264412"/>
          <a:ext cx="788487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25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4977</TotalTime>
  <Words>218</Words>
  <Application>Microsoft Office PowerPoint</Application>
  <PresentationFormat>Экран (16:9)</PresentationFormat>
  <Paragraphs>83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 Администрацией 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25 апреля 2024 года № 360 и Сборником методических рекомендаций и документов, утвержденным Администрацией Президента Российской Федерации от 27 марта 2014 года № А1- 1505, а так же ведется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организаций», «Порядком организации работы с модулем обработки сообщений в подсистеме «Единого портала государственных и муниципальных услуг (функций)» платформа обратной связи «Госуслуги. Решаем вместе» в Краснодарском крае» от 10 апреля 2023 года. 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 </vt:lpstr>
      <vt:lpstr>Презентация PowerPoint</vt:lpstr>
      <vt:lpstr>Презентация PowerPoint</vt:lpstr>
      <vt:lpstr>Презентация PowerPoint</vt:lpstr>
      <vt:lpstr>Принято граждан на личных приемах главой муниципального образования Щербиновский район и его заместителями в первых двух кварталах в 2024 года </vt:lpstr>
      <vt:lpstr>Принято граждан в администрации муниципального образования Щербиновский район руководством в первом полугодии 2024 года</vt:lpstr>
      <vt:lpstr>Презентация PowerPoint</vt:lpstr>
      <vt:lpstr>Обращения, полученные в ходе проведения выездных приемов главой муниципального образования Щербиновский район  в первом полугодии 2024 года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Шапарь</dc:creator>
  <cp:lastModifiedBy>Левшукова Татьяна</cp:lastModifiedBy>
  <cp:revision>170</cp:revision>
  <cp:lastPrinted>2024-07-15T10:23:02Z</cp:lastPrinted>
  <dcterms:created xsi:type="dcterms:W3CDTF">2019-11-13T11:10:21Z</dcterms:created>
  <dcterms:modified xsi:type="dcterms:W3CDTF">2024-07-15T13:08:25Z</dcterms:modified>
</cp:coreProperties>
</file>