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9" r:id="rId3"/>
    <p:sldId id="257" r:id="rId4"/>
    <p:sldId id="275" r:id="rId5"/>
    <p:sldId id="276" r:id="rId6"/>
    <p:sldId id="266" r:id="rId7"/>
    <p:sldId id="267" r:id="rId8"/>
    <p:sldId id="284" r:id="rId9"/>
    <p:sldId id="274" r:id="rId10"/>
    <p:sldId id="268" r:id="rId11"/>
    <p:sldId id="258" r:id="rId12"/>
    <p:sldId id="270" r:id="rId13"/>
    <p:sldId id="282" r:id="rId14"/>
    <p:sldId id="283" r:id="rId15"/>
    <p:sldId id="265" r:id="rId16"/>
  </p:sldIdLst>
  <p:sldSz cx="9144000" cy="5143500" type="screen16x9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495A40"/>
    <a:srgbClr val="6666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31" autoAdjust="0"/>
    <p:restoredTop sz="86323" autoAdjust="0"/>
  </p:normalViewPr>
  <p:slideViewPr>
    <p:cSldViewPr>
      <p:cViewPr>
        <p:scale>
          <a:sx n="90" d="100"/>
          <a:sy n="90" d="100"/>
        </p:scale>
        <p:origin x="-337" y="25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258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_____Microsoft_Excel2.xlsx"/><Relationship Id="rId1" Type="http://schemas.openxmlformats.org/officeDocument/2006/relationships/themeOverride" Target="../theme/themeOverride1.xm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6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письменных обращений</c:v>
                </c:pt>
              </c:strCache>
            </c:strRef>
          </c:tx>
          <c:spPr>
            <a:solidFill>
              <a:srgbClr val="92D050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117</c:v>
                </c:pt>
                <c:pt idx="1">
                  <c:v>80</c:v>
                </c:pt>
                <c:pt idx="2">
                  <c:v>70</c:v>
                </c:pt>
                <c:pt idx="3">
                  <c:v>99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B725-4155-9E03-BDD0C19A5A56}"/>
            </c:ext>
          </c:extLst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Через администрацию Краснодарского края</c:v>
                </c:pt>
              </c:strCache>
            </c:strRef>
          </c:tx>
          <c:spPr>
            <a:solidFill>
              <a:srgbClr val="FF0000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65</c:v>
                </c:pt>
                <c:pt idx="1">
                  <c:v>30</c:v>
                </c:pt>
                <c:pt idx="2">
                  <c:v>28</c:v>
                </c:pt>
                <c:pt idx="3">
                  <c:v>45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B725-4155-9E03-BDD0C19A5A56}"/>
            </c:ext>
          </c:extLst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Обращения к Президенту РФ</c:v>
                </c:pt>
              </c:strCache>
            </c:strRef>
          </c:tx>
          <c:spPr>
            <a:solidFill>
              <a:srgbClr val="FFC000"/>
            </a:solidFill>
          </c:spPr>
          <c:invertIfNegative val="0"/>
          <c:cat>
            <c:strRef>
              <c:f>Лист1!$A$2:$A$5</c:f>
              <c:strCache>
                <c:ptCount val="4"/>
                <c:pt idx="0">
                  <c:v>1 квартал</c:v>
                </c:pt>
                <c:pt idx="1">
                  <c:v>2 квартал</c:v>
                </c:pt>
                <c:pt idx="2">
                  <c:v>3 квартал</c:v>
                </c:pt>
                <c:pt idx="3">
                  <c:v>4 квартал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17</c:v>
                </c:pt>
                <c:pt idx="1">
                  <c:v>18</c:v>
                </c:pt>
                <c:pt idx="2">
                  <c:v>10</c:v>
                </c:pt>
                <c:pt idx="3">
                  <c:v>13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B725-4155-9E03-BDD0C19A5A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8826496"/>
        <c:axId val="38962880"/>
        <c:axId val="0"/>
      </c:bar3DChart>
      <c:catAx>
        <c:axId val="38826496"/>
        <c:scaling>
          <c:orientation val="minMax"/>
        </c:scaling>
        <c:delete val="0"/>
        <c:axPos val="b"/>
        <c:numFmt formatCode="General" sourceLinked="0"/>
        <c:majorTickMark val="out"/>
        <c:minorTickMark val="none"/>
        <c:tickLblPos val="nextTo"/>
        <c:crossAx val="38962880"/>
        <c:crosses val="autoZero"/>
        <c:auto val="1"/>
        <c:lblAlgn val="ctr"/>
        <c:lblOffset val="100"/>
        <c:noMultiLvlLbl val="0"/>
      </c:catAx>
      <c:valAx>
        <c:axId val="38962880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882649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8203385203062539"/>
          <c:y val="3.8965059055118108E-2"/>
          <c:w val="0.31342602004032649"/>
          <c:h val="0.87206988188976375"/>
        </c:manualLayout>
      </c:layout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view3D>
      <c:rotX val="15"/>
      <c:hPercent val="121"/>
      <c:rotY val="20"/>
      <c:depthPercent val="100"/>
      <c:rAngAx val="1"/>
    </c:view3D>
    <c:floor>
      <c:thickness val="0"/>
      <c:spPr>
        <a:solidFill>
          <a:srgbClr val="C0C0C0"/>
        </a:solidFill>
        <a:ln w="3175">
          <a:solidFill>
            <a:srgbClr val="000000"/>
          </a:solidFill>
          <a:prstDash val="solid"/>
        </a:ln>
      </c:spPr>
    </c:floor>
    <c:sideWall>
      <c:thickness val="0"/>
      <c:spPr>
        <a:solidFill>
          <a:srgbClr val="FFFFFF"/>
        </a:solidFill>
        <a:ln w="12700">
          <a:solidFill>
            <a:srgbClr val="808080"/>
          </a:solidFill>
          <a:prstDash val="solid"/>
        </a:ln>
      </c:spPr>
    </c:sideWall>
    <c:backWall>
      <c:thickness val="0"/>
    </c:backWall>
    <c:plotArea>
      <c:layout>
        <c:manualLayout>
          <c:layoutTarget val="inner"/>
          <c:xMode val="edge"/>
          <c:yMode val="edge"/>
          <c:x val="3.5053914710925976E-2"/>
          <c:y val="8.6339696266295368E-2"/>
          <c:w val="0.58189043670523821"/>
          <c:h val="0.8364778644401154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Sheet1!$A$2</c:f>
              <c:strCache>
                <c:ptCount val="1"/>
                <c:pt idx="0">
                  <c:v>Принято граждан главой на личных приемах</c:v>
                </c:pt>
              </c:strCache>
            </c:strRef>
          </c:tx>
          <c:spPr>
            <a:solidFill>
              <a:srgbClr val="9999FF"/>
            </a:solidFill>
            <a:ln w="12674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Sheet1!$B$2:$E$2</c:f>
              <c:numCache>
                <c:formatCode>General</c:formatCode>
                <c:ptCount val="4"/>
                <c:pt idx="0">
                  <c:v>33</c:v>
                </c:pt>
                <c:pt idx="1">
                  <c:v>40</c:v>
                </c:pt>
                <c:pt idx="2">
                  <c:v>56</c:v>
                </c:pt>
                <c:pt idx="3">
                  <c:v>29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0EA9-4271-8C5C-9B90F238E6D9}"/>
            </c:ext>
          </c:extLst>
        </c:ser>
        <c:ser>
          <c:idx val="1"/>
          <c:order val="1"/>
          <c:tx>
            <c:strRef>
              <c:f>Sheet1!$A$3</c:f>
              <c:strCache>
                <c:ptCount val="1"/>
                <c:pt idx="0">
                  <c:v>Принято граждан заместителями главы</c:v>
                </c:pt>
              </c:strCache>
            </c:strRef>
          </c:tx>
          <c:spPr>
            <a:solidFill>
              <a:srgbClr val="FFFF00"/>
            </a:solidFill>
            <a:ln w="12674">
              <a:solidFill>
                <a:srgbClr val="000000"/>
              </a:solidFill>
              <a:prstDash val="solid"/>
            </a:ln>
          </c:spPr>
          <c:invertIfNegative val="0"/>
          <c:cat>
            <c:strRef>
              <c:f>Sheet1!$B$1:$E$1</c:f>
              <c:strCache>
                <c:ptCount val="4"/>
                <c:pt idx="0">
                  <c:v>1 кв</c:v>
                </c:pt>
                <c:pt idx="1">
                  <c:v>2 кв</c:v>
                </c:pt>
                <c:pt idx="2">
                  <c:v>3 кв</c:v>
                </c:pt>
                <c:pt idx="3">
                  <c:v>4 кв</c:v>
                </c:pt>
              </c:strCache>
            </c:strRef>
          </c:cat>
          <c:val>
            <c:numRef>
              <c:f>Sheet1!$B$3:$E$3</c:f>
              <c:numCache>
                <c:formatCode>General</c:formatCode>
                <c:ptCount val="4"/>
                <c:pt idx="0">
                  <c:v>15</c:v>
                </c:pt>
                <c:pt idx="1">
                  <c:v>4</c:v>
                </c:pt>
                <c:pt idx="2">
                  <c:v>0</c:v>
                </c:pt>
                <c:pt idx="3">
                  <c:v>15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0EA9-4271-8C5C-9B90F238E6D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gapDepth val="0"/>
        <c:shape val="box"/>
        <c:axId val="38828544"/>
        <c:axId val="42196992"/>
        <c:axId val="0"/>
      </c:bar3DChart>
      <c:catAx>
        <c:axId val="3882854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low"/>
        <c:spPr>
          <a:ln w="316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73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42196992"/>
        <c:crosses val="autoZero"/>
        <c:auto val="1"/>
        <c:lblAlgn val="ctr"/>
        <c:lblOffset val="100"/>
        <c:tickLblSkip val="1"/>
        <c:tickMarkSkip val="1"/>
        <c:noMultiLvlLbl val="0"/>
      </c:catAx>
      <c:valAx>
        <c:axId val="42196992"/>
        <c:scaling>
          <c:orientation val="minMax"/>
        </c:scaling>
        <c:delete val="0"/>
        <c:axPos val="l"/>
        <c:majorGridlines>
          <c:spPr>
            <a:ln w="3169">
              <a:solidFill>
                <a:srgbClr val="000000"/>
              </a:solidFill>
              <a:prstDash val="solid"/>
            </a:ln>
          </c:spPr>
        </c:majorGridlines>
        <c:numFmt formatCode="General" sourceLinked="1"/>
        <c:majorTickMark val="out"/>
        <c:minorTickMark val="none"/>
        <c:tickLblPos val="nextTo"/>
        <c:spPr>
          <a:ln w="3169">
            <a:solidFill>
              <a:srgbClr val="000000"/>
            </a:solidFill>
            <a:prstDash val="solid"/>
          </a:ln>
        </c:spPr>
        <c:txPr>
          <a:bodyPr rot="0" vert="horz"/>
          <a:lstStyle/>
          <a:p>
            <a:pPr>
              <a:defRPr sz="1173" b="1" i="0" u="none" strike="noStrike" baseline="0">
                <a:solidFill>
                  <a:srgbClr val="000000"/>
                </a:solidFill>
                <a:latin typeface="Arial Cyr"/>
                <a:ea typeface="Arial Cyr"/>
                <a:cs typeface="Arial Cyr"/>
              </a:defRPr>
            </a:pPr>
            <a:endParaRPr lang="ru-RU"/>
          </a:p>
        </c:txPr>
        <c:crossAx val="38828544"/>
        <c:crosses val="autoZero"/>
        <c:crossBetween val="between"/>
      </c:valAx>
      <c:spPr>
        <a:noFill/>
        <a:ln w="25348">
          <a:noFill/>
        </a:ln>
      </c:spPr>
    </c:plotArea>
    <c:legend>
      <c:legendPos val="r"/>
      <c:legendEntry>
        <c:idx val="0"/>
        <c:txPr>
          <a:bodyPr/>
          <a:lstStyle/>
          <a:p>
            <a:pPr>
              <a:defRPr sz="1600"/>
            </a:pPr>
            <a:endParaRPr lang="ru-RU"/>
          </a:p>
        </c:txPr>
      </c:legendEntry>
      <c:legendEntry>
        <c:idx val="1"/>
        <c:txPr>
          <a:bodyPr/>
          <a:lstStyle/>
          <a:p>
            <a:pPr>
              <a:defRPr sz="1600"/>
            </a:pPr>
            <a:endParaRPr lang="ru-RU"/>
          </a:p>
        </c:txPr>
      </c:legendEntry>
      <c:layout>
        <c:manualLayout>
          <c:xMode val="edge"/>
          <c:yMode val="edge"/>
          <c:x val="0.53606746871356259"/>
          <c:y val="0.18091462306771638"/>
          <c:w val="0.44843868474773979"/>
          <c:h val="0.647042861457098"/>
        </c:manualLayout>
      </c:layout>
      <c:overlay val="0"/>
    </c:legend>
    <c:plotVisOnly val="1"/>
    <c:dispBlanksAs val="gap"/>
    <c:showDLblsOverMax val="0"/>
  </c:chart>
  <c:spPr>
    <a:noFill/>
    <a:ln>
      <a:noFill/>
    </a:ln>
  </c:spPr>
  <c:txPr>
    <a:bodyPr/>
    <a:lstStyle/>
    <a:p>
      <a:pPr>
        <a:defRPr sz="1173" b="1" i="0" u="none" strike="noStrike" baseline="0">
          <a:solidFill>
            <a:srgbClr val="000000"/>
          </a:solidFill>
          <a:latin typeface="Arial Cyr"/>
          <a:ea typeface="Arial Cyr"/>
          <a:cs typeface="Arial Cyr"/>
        </a:defRPr>
      </a:pPr>
      <a:endParaRPr lang="ru-RU"/>
    </a:p>
  </c:txPr>
  <c:externalData r:id="rId2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spPr>
            <a:ln w="50800" cap="rnd" cmpd="dbl">
              <a:solidFill>
                <a:srgbClr val="002060"/>
              </a:solidFill>
              <a:prstDash val="sysDot"/>
              <a:miter lim="800000"/>
            </a:ln>
          </c:spPr>
          <c:dPt>
            <c:idx val="2"/>
            <c:bubble3D val="0"/>
            <c:spPr>
              <a:solidFill>
                <a:srgbClr val="00B0F0"/>
              </a:solidFill>
              <a:ln w="50800" cap="rnd" cmpd="dbl">
                <a:solidFill>
                  <a:srgbClr val="002060"/>
                </a:solidFill>
                <a:prstDash val="sysDot"/>
                <a:miter lim="800000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6E9C-4D8E-9CDD-CADAAFEEECCF}"/>
              </c:ext>
            </c:extLst>
          </c:dPt>
          <c:dPt>
            <c:idx val="3"/>
            <c:bubble3D val="0"/>
            <c:spPr>
              <a:solidFill>
                <a:srgbClr val="FFFF00"/>
              </a:solidFill>
              <a:ln w="50800" cap="rnd" cmpd="dbl">
                <a:solidFill>
                  <a:srgbClr val="002060"/>
                </a:solidFill>
                <a:prstDash val="sysDot"/>
                <a:miter lim="800000"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6E9C-4D8E-9CDD-CADAAFEEECCF}"/>
              </c:ext>
            </c:extLst>
          </c:dPt>
          <c:dLbls>
            <c:dLbl>
              <c:idx val="2"/>
              <c:layout>
                <c:manualLayout>
                  <c:x val="-7.5389326334208223E-2"/>
                  <c:y val="-0.18460316875731975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1</a:t>
                    </a:r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58</a:t>
                    </a:r>
                    <a:endParaRPr 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1-6E9C-4D8E-9CDD-CADAAFEEECCF}"/>
                </c:ext>
              </c:extLst>
            </c:dLbl>
            <c:dLbl>
              <c:idx val="3"/>
              <c:layout>
                <c:manualLayout>
                  <c:x val="5.0502211529114417E-2"/>
                  <c:y val="0.1868865596664776"/>
                </c:manualLayout>
              </c:layout>
              <c:tx>
                <c:rich>
                  <a:bodyPr/>
                  <a:lstStyle/>
                  <a:p>
                    <a:r>
                      <a:rPr lang="ru-RU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rPr>
                      <a:t>34</a:t>
                    </a:r>
                    <a:endParaRPr lang="en-US" b="1" dirty="0">
                      <a:latin typeface="Times New Roman" panose="02020603050405020304" pitchFamily="18" charset="0"/>
                      <a:cs typeface="Times New Roman" panose="02020603050405020304" pitchFamily="18" charset="0"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extLst xmlns:c16r2="http://schemas.microsoft.com/office/drawing/2015/06/chart">
                <c:ext xmlns:c15="http://schemas.microsoft.com/office/drawing/2012/chart" uri="{CE6537A1-D6FC-4f65-9D91-7224C49458BB}"/>
                <c:ext xmlns:c16="http://schemas.microsoft.com/office/drawing/2014/chart" uri="{C3380CC4-5D6E-409C-BE32-E72D297353CC}">
                  <c16:uniqueId val="{00000003-6E9C-4D8E-9CDD-CADAAFEEECCF}"/>
                </c:ext>
              </c:extLst>
            </c:dLbl>
            <c:spPr>
              <a:noFill/>
              <a:ln>
                <a:solidFill>
                  <a:schemeClr val="tx1"/>
                </a:solidFill>
                <a:prstDash val="sysDot"/>
              </a:ln>
              <a:effectLst/>
            </c:spPr>
            <c:showLegendKey val="0"/>
            <c:showVal val="0"/>
            <c:showCatName val="0"/>
            <c:showSerName val="0"/>
            <c:showPercent val="0"/>
            <c:showBubbleSize val="0"/>
            <c:extLst xmlns:c16r2="http://schemas.microsoft.com/office/drawing/2015/06/chart">
              <c:ext xmlns:c15="http://schemas.microsoft.com/office/drawing/2012/chart" uri="{CE6537A1-D6FC-4f65-9D91-7224C49458BB}"/>
            </c:extLst>
          </c:dLbls>
          <c:cat>
            <c:strRef>
              <c:f>Лист1!$A$2:$A$5</c:f>
              <c:strCache>
                <c:ptCount val="4"/>
                <c:pt idx="2">
                  <c:v>Принято главой МО</c:v>
                </c:pt>
                <c:pt idx="3">
                  <c:v>Принято заместителями главы МО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2">
                  <c:v>158</c:v>
                </c:pt>
                <c:pt idx="3">
                  <c:v>34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4-6E9C-4D8E-9CDD-CADAAFEEECC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legend>
      <c:legendPos val="r"/>
      <c:legendEntry>
        <c:idx val="0"/>
        <c:delete val="1"/>
      </c:legendEntry>
      <c:legendEntry>
        <c:idx val="1"/>
        <c:delete val="1"/>
      </c:legendEntry>
      <c:legendEntry>
        <c:idx val="2"/>
        <c:txPr>
          <a:bodyPr/>
          <a:lstStyle/>
          <a:p>
            <a:pPr>
              <a:defRPr b="1"/>
            </a:pPr>
            <a:endParaRPr lang="ru-RU"/>
          </a:p>
        </c:txPr>
      </c:legendEntry>
      <c:legendEntry>
        <c:idx val="3"/>
        <c:txPr>
          <a:bodyPr/>
          <a:lstStyle/>
          <a:p>
            <a:pPr>
              <a:defRPr b="1"/>
            </a:pPr>
            <a:endParaRPr lang="ru-RU"/>
          </a:p>
        </c:txPr>
      </c:legendEntry>
      <c:layout/>
      <c:overlay val="0"/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  <c:spPr>
        <a:scene3d>
          <a:camera prst="orthographicFront"/>
          <a:lightRig rig="threePt" dir="t"/>
        </a:scene3d>
        <a:sp3d>
          <a:bevelT/>
        </a:sp3d>
      </c:spPr>
    </c:sideWall>
    <c:backWall>
      <c:thickness val="0"/>
      <c:spPr>
        <a:scene3d>
          <a:camera prst="orthographicFront"/>
          <a:lightRig rig="threePt" dir="t"/>
        </a:scene3d>
        <a:sp3d>
          <a:bevelT/>
        </a:sp3d>
      </c:spPr>
    </c:backWall>
    <c:plotArea>
      <c:layout>
        <c:manualLayout>
          <c:layoutTarget val="inner"/>
          <c:xMode val="edge"/>
          <c:yMode val="edge"/>
          <c:x val="7.550161696653504E-2"/>
          <c:y val="0.10507572718349795"/>
          <c:w val="0.60075043891778435"/>
          <c:h val="0.77156428193063908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Всего письменных обращений</c:v>
                </c:pt>
              </c:strCache>
            </c:strRef>
          </c:tx>
          <c:spPr>
            <a:solidFill>
              <a:srgbClr val="00B0F0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306</c:v>
                </c:pt>
                <c:pt idx="1">
                  <c:v>277</c:v>
                </c:pt>
                <c:pt idx="2">
                  <c:v>366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Через администрацию Краснодарского края</c:v>
                </c:pt>
              </c:strCache>
            </c:strRef>
          </c:tx>
          <c:spPr>
            <a:solidFill>
              <a:srgbClr val="FF0000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138</c:v>
                </c:pt>
                <c:pt idx="1">
                  <c:v>128</c:v>
                </c:pt>
                <c:pt idx="2">
                  <c:v>168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Принято граждан на личных приемах</c:v>
                </c:pt>
              </c:strCache>
            </c:strRef>
          </c:tx>
          <c:spPr>
            <a:solidFill>
              <a:srgbClr val="FFFF00"/>
            </a:solidFill>
            <a:ln>
              <a:solidFill>
                <a:schemeClr val="tx1"/>
              </a:solidFill>
            </a:ln>
          </c:spPr>
          <c:invertIfNegative val="0"/>
          <c:cat>
            <c:strRef>
              <c:f>Лист1!$A$2:$A$5</c:f>
              <c:strCache>
                <c:ptCount val="3"/>
                <c:pt idx="0">
                  <c:v>2021 год</c:v>
                </c:pt>
                <c:pt idx="1">
                  <c:v>2022 год</c:v>
                </c:pt>
                <c:pt idx="2">
                  <c:v>2023 год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192</c:v>
                </c:pt>
                <c:pt idx="1">
                  <c:v>146</c:v>
                </c:pt>
                <c:pt idx="2">
                  <c:v>192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1615872"/>
        <c:axId val="88421440"/>
        <c:axId val="0"/>
      </c:bar3DChart>
      <c:catAx>
        <c:axId val="8161587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 i="0" baseline="0"/>
            </a:pPr>
            <a:endParaRPr lang="ru-RU"/>
          </a:p>
        </c:txPr>
        <c:crossAx val="88421440"/>
        <c:crosses val="autoZero"/>
        <c:auto val="1"/>
        <c:lblAlgn val="ctr"/>
        <c:lblOffset val="100"/>
        <c:noMultiLvlLbl val="0"/>
      </c:catAx>
      <c:valAx>
        <c:axId val="88421440"/>
        <c:scaling>
          <c:orientation val="minMax"/>
          <c:max val="40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 i="0" baseline="0"/>
            </a:pPr>
            <a:endParaRPr lang="ru-RU"/>
          </a:p>
        </c:txPr>
        <c:crossAx val="81615872"/>
        <c:crosses val="autoZero"/>
        <c:crossBetween val="between"/>
      </c:valAx>
    </c:plotArea>
    <c:legend>
      <c:legendPos val="r"/>
      <c:layout/>
      <c:overlay val="0"/>
      <c:txPr>
        <a:bodyPr/>
        <a:lstStyle/>
        <a:p>
          <a:pPr>
            <a:defRPr b="1" i="0" baseline="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6"/>
    </mc:Choice>
    <mc:Fallback>
      <c:style val="26"/>
    </mc:Fallback>
  </mc:AlternateContent>
  <c:chart>
    <c:autoTitleDeleted val="1"/>
    <c:plotArea>
      <c:layout>
        <c:manualLayout>
          <c:layoutTarget val="inner"/>
          <c:xMode val="edge"/>
          <c:yMode val="edge"/>
          <c:x val="9.2212490793204052E-2"/>
          <c:y val="3.559733917281295E-2"/>
          <c:w val="0.90778750920679596"/>
          <c:h val="0.54837443214053938"/>
        </c:manualLayout>
      </c:layout>
      <c:barChart>
        <c:barDir val="col"/>
        <c:grouping val="clustered"/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spPr>
            <a:gradFill flip="none" rotWithShape="1">
              <a:gsLst>
                <a:gs pos="28000">
                  <a:srgbClr val="FFF200"/>
                </a:gs>
                <a:gs pos="49000">
                  <a:srgbClr val="FF7A00"/>
                </a:gs>
                <a:gs pos="79000">
                  <a:srgbClr val="FF0300"/>
                </a:gs>
                <a:gs pos="95000">
                  <a:srgbClr val="4D0808"/>
                </a:gs>
              </a:gsLst>
              <a:lin ang="0" scaled="1"/>
              <a:tileRect/>
            </a:gradFill>
          </c:spPr>
          <c:invertIfNegative val="0"/>
          <c:cat>
            <c:strRef>
              <c:f>Лист1!$A$2:$A$8</c:f>
              <c:strCache>
                <c:ptCount val="7"/>
                <c:pt idx="0">
                  <c:v>Шабельское с.п.</c:v>
                </c:pt>
                <c:pt idx="1">
                  <c:v>Николаевское с.п.</c:v>
                </c:pt>
                <c:pt idx="2">
                  <c:v>Екатериновское с.п.</c:v>
                </c:pt>
                <c:pt idx="3">
                  <c:v>Ейскоукрепленское с.п.</c:v>
                </c:pt>
                <c:pt idx="4">
                  <c:v>Новощербиновское</c:v>
                </c:pt>
                <c:pt idx="5">
                  <c:v>Щербиновское</c:v>
                </c:pt>
                <c:pt idx="6">
                  <c:v>Глафировское</c:v>
                </c:pt>
              </c:strCache>
            </c:strRef>
          </c:cat>
          <c:val>
            <c:numRef>
              <c:f>Лист1!$B$2:$B$8</c:f>
              <c:numCache>
                <c:formatCode>General</c:formatCode>
                <c:ptCount val="7"/>
                <c:pt idx="0">
                  <c:v>2</c:v>
                </c:pt>
                <c:pt idx="1">
                  <c:v>6</c:v>
                </c:pt>
                <c:pt idx="2">
                  <c:v>6</c:v>
                </c:pt>
                <c:pt idx="3">
                  <c:v>8</c:v>
                </c:pt>
                <c:pt idx="4">
                  <c:v>12</c:v>
                </c:pt>
                <c:pt idx="5">
                  <c:v>13</c:v>
                </c:pt>
                <c:pt idx="6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38827520"/>
        <c:axId val="42203328"/>
      </c:barChart>
      <c:catAx>
        <c:axId val="38827520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b="1" i="0" baseline="0"/>
            </a:pPr>
            <a:endParaRPr lang="ru-RU"/>
          </a:p>
        </c:txPr>
        <c:crossAx val="42203328"/>
        <c:crossesAt val="0"/>
        <c:auto val="1"/>
        <c:lblAlgn val="ctr"/>
        <c:lblOffset val="100"/>
        <c:noMultiLvlLbl val="0"/>
      </c:catAx>
      <c:valAx>
        <c:axId val="42203328"/>
        <c:scaling>
          <c:orientation val="minMax"/>
          <c:max val="13"/>
          <c:min val="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3882752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"/>
          <c:y val="1.0267650332920783E-2"/>
          <c:w val="0.9526814093826973"/>
          <c:h val="0.98973234966707924"/>
        </c:manualLayout>
      </c:layout>
      <c:barChart>
        <c:barDir val="bar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Ряд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rgbClr val="FFC0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1-817E-4DD1-A60B-CAC861AD0738}"/>
              </c:ext>
            </c:extLst>
          </c:dPt>
          <c:dPt>
            <c:idx val="1"/>
            <c:invertIfNegative val="0"/>
            <c:bubble3D val="0"/>
            <c:spPr>
              <a:solidFill>
                <a:srgbClr val="FFFF0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3-817E-4DD1-A60B-CAC861AD0738}"/>
              </c:ext>
            </c:extLst>
          </c:dPt>
          <c:dPt>
            <c:idx val="2"/>
            <c:invertIfNegative val="0"/>
            <c:bubble3D val="0"/>
            <c:spPr>
              <a:solidFill>
                <a:srgbClr val="00B05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5-817E-4DD1-A60B-CAC861AD0738}"/>
              </c:ext>
            </c:extLst>
          </c:dPt>
          <c:dPt>
            <c:idx val="3"/>
            <c:invertIfNegative val="0"/>
            <c:bubble3D val="0"/>
            <c:spPr>
              <a:solidFill>
                <a:srgbClr val="0070C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7-817E-4DD1-A60B-CAC861AD0738}"/>
              </c:ext>
            </c:extLst>
          </c:dPt>
          <c:dPt>
            <c:idx val="4"/>
            <c:invertIfNegative val="0"/>
            <c:bubble3D val="0"/>
            <c:spPr>
              <a:solidFill>
                <a:srgbClr val="7030A0"/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9-817E-4DD1-A60B-CAC861AD0738}"/>
              </c:ext>
            </c:extLst>
          </c:dPt>
          <c:dPt>
            <c:idx val="5"/>
            <c:invertIfNegative val="0"/>
            <c:bubble3D val="0"/>
            <c:spPr>
              <a:solidFill>
                <a:schemeClr val="tx1">
                  <a:lumMod val="85000"/>
                  <a:lumOff val="1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B-817E-4DD1-A60B-CAC861AD0738}"/>
              </c:ext>
            </c:extLst>
          </c:dPt>
          <c:dPt>
            <c:idx val="6"/>
            <c:invertIfNegative val="0"/>
            <c:bubble3D val="0"/>
            <c:spPr>
              <a:solidFill>
                <a:schemeClr val="bg2">
                  <a:lumMod val="2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D-817E-4DD1-A60B-CAC861AD0738}"/>
              </c:ext>
            </c:extLst>
          </c:dPt>
          <c:dPt>
            <c:idx val="7"/>
            <c:invertIfNegative val="0"/>
            <c:bubble3D val="0"/>
            <c:spPr>
              <a:solidFill>
                <a:schemeClr val="tx2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0F-817E-4DD1-A60B-CAC861AD0738}"/>
              </c:ext>
            </c:extLst>
          </c:dPt>
          <c:dPt>
            <c:idx val="8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1-817E-4DD1-A60B-CAC861AD0738}"/>
              </c:ext>
            </c:extLst>
          </c:dPt>
          <c:dPt>
            <c:idx val="9"/>
            <c:invertIfNegative val="0"/>
            <c:bubble3D val="0"/>
            <c:spPr>
              <a:solidFill>
                <a:schemeClr val="accent2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3-817E-4DD1-A60B-CAC861AD0738}"/>
              </c:ext>
            </c:extLst>
          </c:dPt>
          <c:dPt>
            <c:idx val="1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5-817E-4DD1-A60B-CAC861AD0738}"/>
              </c:ext>
            </c:extLst>
          </c:dPt>
          <c:dPt>
            <c:idx val="11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  <a:ln>
                <a:noFill/>
              </a:ln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7-817E-4DD1-A60B-CAC861AD0738}"/>
              </c:ext>
            </c:extLst>
          </c:dPt>
          <c:dPt>
            <c:idx val="12"/>
            <c:invertIfNegative val="0"/>
            <c:bubble3D val="0"/>
            <c:spPr>
              <a:solidFill>
                <a:schemeClr val="accent5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9-817E-4DD1-A60B-CAC861AD0738}"/>
              </c:ext>
            </c:extLst>
          </c:dPt>
          <c:dPt>
            <c:idx val="13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  <c:extLst xmlns:c16r2="http://schemas.microsoft.com/office/drawing/2015/06/chart">
              <c:ext xmlns:c16="http://schemas.microsoft.com/office/drawing/2014/chart" uri="{C3380CC4-5D6E-409C-BE32-E72D297353CC}">
                <c16:uniqueId val="{0000001B-817E-4DD1-A60B-CAC861AD0738}"/>
              </c:ext>
            </c:extLst>
          </c:dPt>
          <c:dLbls>
            <c:dLbl>
              <c:idx val="0"/>
              <c:layout>
                <c:manualLayout>
                  <c:x val="0.21142178409781526"/>
                  <c:y val="-3.028199857852708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6.0291240487879823E-2"/>
                  <c:y val="-2.84485321658912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7558364343604219E-2"/>
                  <c:y val="-2.8448532165891278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7.7498031975135592E-2"/>
                  <c:y val="-8.717191024550092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9.4772633645543433E-2"/>
                  <c:y val="-1.17451524602426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5"/>
              <c:layout>
                <c:manualLayout>
                  <c:x val="9.4780111460226843E-2"/>
                  <c:y val="-2.84461479442883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6"/>
              <c:layout>
                <c:manualLayout>
                  <c:x val="9.4779941509893134E-2"/>
                  <c:y val="-3.02796143569247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7"/>
              <c:layout>
                <c:manualLayout>
                  <c:x val="0.1292688124822402"/>
                  <c:y val="-2.3842216029074151E-7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8"/>
              <c:layout>
                <c:manualLayout>
                  <c:x val="0.16596125948152912"/>
                  <c:y val="-2.661268153165312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9"/>
              <c:layout>
                <c:manualLayout>
                  <c:x val="0.16803635305618286"/>
                  <c:y val="-9.08412272923759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0"/>
              <c:layout>
                <c:manualLayout>
                  <c:x val="0.16784872788776209"/>
                  <c:y val="-6.056161293545125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1"/>
              <c:layout>
                <c:manualLayout>
                  <c:x val="0.21302356599307409"/>
                  <c:y val="-6.05592287138483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2"/>
              <c:layout>
                <c:manualLayout>
                  <c:x val="0.23029068984879858"/>
                  <c:y val="-5.8725762301212407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3"/>
              <c:layout>
                <c:manualLayout>
                  <c:x val="0.41290963128935199"/>
                  <c:y val="-3.57776293732286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4"/>
              <c:layout>
                <c:manualLayout>
                  <c:x val="0.43167367768443332"/>
                  <c:y val="-3.0279614356924175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spPr>
              <a:noFill/>
              <a:ln>
                <a:noFill/>
              </a:ln>
              <a:effectLst/>
            </c:sp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 xmlns:c16r2="http://schemas.microsoft.com/office/drawing/2015/06/chart"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Лист1!$A$4:$A$18</c:f>
              <c:strCache>
                <c:ptCount val="15"/>
                <c:pt idx="0">
                  <c:v>Категория 15</c:v>
                </c:pt>
                <c:pt idx="1">
                  <c:v>Категория 14</c:v>
                </c:pt>
                <c:pt idx="2">
                  <c:v>Категория 13</c:v>
                </c:pt>
                <c:pt idx="3">
                  <c:v>Категория 12</c:v>
                </c:pt>
                <c:pt idx="4">
                  <c:v>Категория 11</c:v>
                </c:pt>
                <c:pt idx="5">
                  <c:v>Категория 10</c:v>
                </c:pt>
                <c:pt idx="6">
                  <c:v>Категория 9</c:v>
                </c:pt>
                <c:pt idx="7">
                  <c:v>Категория 8</c:v>
                </c:pt>
                <c:pt idx="8">
                  <c:v>Категория 7</c:v>
                </c:pt>
                <c:pt idx="9">
                  <c:v>Категория 6</c:v>
                </c:pt>
                <c:pt idx="10">
                  <c:v>Категория 5</c:v>
                </c:pt>
                <c:pt idx="11">
                  <c:v>Категория 4</c:v>
                </c:pt>
                <c:pt idx="12">
                  <c:v>Категория 3</c:v>
                </c:pt>
                <c:pt idx="13">
                  <c:v>Категория 2</c:v>
                </c:pt>
                <c:pt idx="14">
                  <c:v>Коммунальное хозяйство</c:v>
                </c:pt>
              </c:strCache>
            </c:strRef>
          </c:cat>
          <c:val>
            <c:numRef>
              <c:f>Лист1!$B$5:$B$18</c:f>
              <c:numCache>
                <c:formatCode>General</c:formatCode>
                <c:ptCount val="14"/>
                <c:pt idx="0">
                  <c:v>10</c:v>
                </c:pt>
                <c:pt idx="1">
                  <c:v>2</c:v>
                </c:pt>
                <c:pt idx="2">
                  <c:v>3</c:v>
                </c:pt>
                <c:pt idx="3">
                  <c:v>3</c:v>
                </c:pt>
                <c:pt idx="4">
                  <c:v>4</c:v>
                </c:pt>
                <c:pt idx="5">
                  <c:v>4</c:v>
                </c:pt>
                <c:pt idx="6">
                  <c:v>4</c:v>
                </c:pt>
                <c:pt idx="7">
                  <c:v>6</c:v>
                </c:pt>
                <c:pt idx="8">
                  <c:v>8</c:v>
                </c:pt>
                <c:pt idx="9">
                  <c:v>8</c:v>
                </c:pt>
                <c:pt idx="10">
                  <c:v>8</c:v>
                </c:pt>
                <c:pt idx="11">
                  <c:v>10</c:v>
                </c:pt>
                <c:pt idx="12">
                  <c:v>11</c:v>
                </c:pt>
                <c:pt idx="13">
                  <c:v>20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1D-817E-4DD1-A60B-CAC861AD0738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41258496"/>
        <c:axId val="42517056"/>
      </c:barChart>
      <c:catAx>
        <c:axId val="41258496"/>
        <c:scaling>
          <c:orientation val="minMax"/>
        </c:scaling>
        <c:delete val="1"/>
        <c:axPos val="l"/>
        <c:numFmt formatCode="General" sourceLinked="0"/>
        <c:majorTickMark val="out"/>
        <c:minorTickMark val="none"/>
        <c:tickLblPos val="nextTo"/>
        <c:crossAx val="42517056"/>
        <c:crosses val="autoZero"/>
        <c:auto val="1"/>
        <c:lblAlgn val="ctr"/>
        <c:lblOffset val="100"/>
        <c:noMultiLvlLbl val="0"/>
      </c:catAx>
      <c:valAx>
        <c:axId val="42517056"/>
        <c:scaling>
          <c:orientation val="minMax"/>
        </c:scaling>
        <c:delete val="1"/>
        <c:axPos val="b"/>
        <c:numFmt formatCode="General" sourceLinked="1"/>
        <c:majorTickMark val="out"/>
        <c:minorTickMark val="none"/>
        <c:tickLblPos val="nextTo"/>
        <c:crossAx val="4125849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03308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71527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5381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4318511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42254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15242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905684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16035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18890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798091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786327-9CED-4A96-AE9A-BD88999B0F08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72819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786327-9CED-4A96-AE9A-BD88999B0F08}" type="datetimeFigureOut">
              <a:rPr lang="ru-RU" smtClean="0"/>
              <a:t>15.01.2024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3BF9CA1-F4A6-429D-B7BC-F31F190CB5B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4998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png"/><Relationship Id="rId3" Type="http://schemas.openxmlformats.org/officeDocument/2006/relationships/image" Target="../media/image16.png"/><Relationship Id="rId7" Type="http://schemas.openxmlformats.org/officeDocument/2006/relationships/image" Target="../media/image20.jpe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11" Type="http://schemas.openxmlformats.org/officeDocument/2006/relationships/image" Target="../media/image24.png"/><Relationship Id="rId5" Type="http://schemas.openxmlformats.org/officeDocument/2006/relationships/image" Target="../media/image18.jpeg"/><Relationship Id="rId10" Type="http://schemas.openxmlformats.org/officeDocument/2006/relationships/image" Target="../media/image23.gif"/><Relationship Id="rId4" Type="http://schemas.openxmlformats.org/officeDocument/2006/relationships/image" Target="../media/image17.png"/><Relationship Id="rId9" Type="http://schemas.openxmlformats.org/officeDocument/2006/relationships/image" Target="../media/image2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www.staradm.ru/" TargetMode="Externa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-9470"/>
            <a:ext cx="3779581" cy="5143500"/>
          </a:xfrm>
          <a:prstGeom prst="rect">
            <a:avLst/>
          </a:prstGeom>
          <a:ln>
            <a:noFill/>
          </a:ln>
        </p:spPr>
      </p:pic>
      <p:pic>
        <p:nvPicPr>
          <p:cNvPr id="1028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2644" y="267494"/>
            <a:ext cx="2166938" cy="25558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276351" y="2456374"/>
            <a:ext cx="4387740" cy="2677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000000"/>
                </a:solidFill>
              </a:rPr>
              <a:t>ОБЗОР</a:t>
            </a:r>
            <a:r>
              <a:rPr lang="ru-RU" dirty="0" smtClean="0">
                <a:solidFill>
                  <a:srgbClr val="000000"/>
                </a:solidFill>
              </a:rPr>
              <a:t> </a:t>
            </a:r>
          </a:p>
          <a:p>
            <a:pPr algn="ctr"/>
            <a:r>
              <a:rPr lang="ru-RU" sz="2400" u="sng" dirty="0" smtClean="0">
                <a:solidFill>
                  <a:srgbClr val="000000"/>
                </a:solidFill>
              </a:rPr>
              <a:t>ОБРАЩЕНИЙ ГРАЖДАН,</a:t>
            </a:r>
          </a:p>
          <a:p>
            <a:pPr algn="ctr"/>
            <a:r>
              <a:rPr lang="ru-RU" sz="2400" u="sng" dirty="0">
                <a:solidFill>
                  <a:srgbClr val="000000"/>
                </a:solidFill>
              </a:rPr>
              <a:t>п</a:t>
            </a:r>
            <a:r>
              <a:rPr lang="ru-RU" sz="2400" u="sng" dirty="0" smtClean="0">
                <a:solidFill>
                  <a:srgbClr val="000000"/>
                </a:solidFill>
              </a:rPr>
              <a:t>оступивших в администрацию </a:t>
            </a:r>
          </a:p>
          <a:p>
            <a:pPr algn="ctr"/>
            <a:r>
              <a:rPr lang="ru-RU" sz="2400" u="sng" dirty="0" smtClean="0">
                <a:solidFill>
                  <a:srgbClr val="000000"/>
                </a:solidFill>
              </a:rPr>
              <a:t>муниципального образования </a:t>
            </a:r>
          </a:p>
          <a:p>
            <a:pPr algn="ctr"/>
            <a:r>
              <a:rPr lang="ru-RU" sz="2400" u="sng" dirty="0" smtClean="0">
                <a:solidFill>
                  <a:srgbClr val="000000"/>
                </a:solidFill>
              </a:rPr>
              <a:t>Щербиновский район </a:t>
            </a:r>
          </a:p>
          <a:p>
            <a:pPr algn="ctr"/>
            <a:r>
              <a:rPr lang="ru-RU" sz="2400" u="sng" dirty="0" smtClean="0">
                <a:solidFill>
                  <a:srgbClr val="000000"/>
                </a:solidFill>
              </a:rPr>
              <a:t>в 2023 году</a:t>
            </a:r>
            <a:endParaRPr lang="ru-RU" sz="2400" u="sng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178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339502"/>
            <a:ext cx="7787208" cy="857250"/>
          </a:xfrm>
        </p:spPr>
        <p:txBody>
          <a:bodyPr>
            <a:noAutofit/>
          </a:bodyPr>
          <a:lstStyle/>
          <a:p>
            <a:r>
              <a:rPr lang="ru-RU" sz="2200" b="1" dirty="0" smtClean="0"/>
              <a:t>Обращения, полученные в ходе проведения выездных приемов главой муниципального образования Щербиновский район </a:t>
            </a:r>
            <a:br>
              <a:rPr lang="ru-RU" sz="2200" b="1" dirty="0" smtClean="0"/>
            </a:br>
            <a:r>
              <a:rPr lang="ru-RU" sz="2200" b="1" dirty="0" smtClean="0"/>
              <a:t>в 20</a:t>
            </a:r>
            <a:r>
              <a:rPr lang="en-US" sz="2200" b="1" dirty="0" smtClean="0"/>
              <a:t>2</a:t>
            </a:r>
            <a:r>
              <a:rPr lang="ru-RU" sz="2200" b="1" dirty="0"/>
              <a:t>3</a:t>
            </a:r>
            <a:r>
              <a:rPr lang="ru-RU" sz="2200" b="1" dirty="0" smtClean="0"/>
              <a:t> году</a:t>
            </a:r>
            <a:endParaRPr lang="ru-RU" sz="22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  <a:p>
            <a:endParaRPr lang="ru-RU" dirty="0"/>
          </a:p>
        </p:txBody>
      </p:sp>
      <p:pic>
        <p:nvPicPr>
          <p:cNvPr id="5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582995279"/>
              </p:ext>
            </p:extLst>
          </p:nvPr>
        </p:nvGraphicFramePr>
        <p:xfrm>
          <a:off x="683568" y="1250619"/>
          <a:ext cx="7776864" cy="39199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612554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1463834" y="764928"/>
            <a:ext cx="1991699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Коммунальное хозяйство</a:t>
            </a:r>
            <a:endParaRPr lang="ru-RU" sz="1300" dirty="0"/>
          </a:p>
        </p:txBody>
      </p:sp>
      <p:sp>
        <p:nvSpPr>
          <p:cNvPr id="8" name="TextBox 7"/>
          <p:cNvSpPr txBox="1"/>
          <p:nvPr/>
        </p:nvSpPr>
        <p:spPr>
          <a:xfrm>
            <a:off x="1143823" y="2557723"/>
            <a:ext cx="223881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Строительство и архитектура</a:t>
            </a:r>
            <a:endParaRPr lang="ru-RU" sz="1300" dirty="0"/>
          </a:p>
        </p:txBody>
      </p:sp>
      <p:sp>
        <p:nvSpPr>
          <p:cNvPr id="9" name="TextBox 8"/>
          <p:cNvSpPr txBox="1"/>
          <p:nvPr/>
        </p:nvSpPr>
        <p:spPr>
          <a:xfrm>
            <a:off x="859143" y="1951581"/>
            <a:ext cx="254415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Транспорт и дорожное хозяйство</a:t>
            </a:r>
            <a:endParaRPr lang="ru-RU" sz="1300" dirty="0"/>
          </a:p>
        </p:txBody>
      </p:sp>
      <p:sp>
        <p:nvSpPr>
          <p:cNvPr id="10" name="TextBox 9"/>
          <p:cNvSpPr txBox="1"/>
          <p:nvPr/>
        </p:nvSpPr>
        <p:spPr>
          <a:xfrm>
            <a:off x="921185" y="2847423"/>
            <a:ext cx="2534348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Экология и природопользование</a:t>
            </a:r>
            <a:endParaRPr lang="ru-RU" sz="1300" dirty="0"/>
          </a:p>
        </p:txBody>
      </p:sp>
      <p:sp>
        <p:nvSpPr>
          <p:cNvPr id="11" name="TextBox 10"/>
          <p:cNvSpPr txBox="1"/>
          <p:nvPr/>
        </p:nvSpPr>
        <p:spPr>
          <a:xfrm>
            <a:off x="1649975" y="1356684"/>
            <a:ext cx="1706493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Жилищное хозяйство</a:t>
            </a:r>
            <a:endParaRPr lang="ru-RU" sz="1300" dirty="0"/>
          </a:p>
        </p:txBody>
      </p:sp>
      <p:sp>
        <p:nvSpPr>
          <p:cNvPr id="12" name="TextBox 11"/>
          <p:cNvSpPr txBox="1"/>
          <p:nvPr/>
        </p:nvSpPr>
        <p:spPr>
          <a:xfrm>
            <a:off x="73608" y="3740682"/>
            <a:ext cx="3359289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300" dirty="0" smtClean="0"/>
              <a:t>Экономика, малый и средний бизнес</a:t>
            </a:r>
            <a:endParaRPr lang="ru-RU" sz="1300" dirty="0"/>
          </a:p>
        </p:txBody>
      </p:sp>
      <p:sp>
        <p:nvSpPr>
          <p:cNvPr id="13" name="TextBox 12"/>
          <p:cNvSpPr txBox="1"/>
          <p:nvPr/>
        </p:nvSpPr>
        <p:spPr>
          <a:xfrm>
            <a:off x="173917" y="3142499"/>
            <a:ext cx="3262040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300" dirty="0" smtClean="0"/>
              <a:t>Безопасность и обеспечение правопорядка</a:t>
            </a:r>
            <a:endParaRPr lang="ru-RU" sz="1300" dirty="0"/>
          </a:p>
        </p:txBody>
      </p:sp>
      <p:sp>
        <p:nvSpPr>
          <p:cNvPr id="14" name="TextBox 13"/>
          <p:cNvSpPr txBox="1"/>
          <p:nvPr/>
        </p:nvSpPr>
        <p:spPr>
          <a:xfrm>
            <a:off x="1421335" y="1064296"/>
            <a:ext cx="2008883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Социальное обеспечение</a:t>
            </a:r>
            <a:endParaRPr lang="ru-RU" sz="1300" dirty="0"/>
          </a:p>
        </p:txBody>
      </p:sp>
      <p:sp>
        <p:nvSpPr>
          <p:cNvPr id="15" name="TextBox 14"/>
          <p:cNvSpPr txBox="1"/>
          <p:nvPr/>
        </p:nvSpPr>
        <p:spPr>
          <a:xfrm>
            <a:off x="71278" y="2243969"/>
            <a:ext cx="3332023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r"/>
            <a:r>
              <a:rPr lang="ru-RU" sz="1300" dirty="0" smtClean="0"/>
              <a:t>Образование и культура</a:t>
            </a:r>
            <a:endParaRPr lang="ru-RU" sz="1300" dirty="0"/>
          </a:p>
        </p:txBody>
      </p:sp>
      <p:sp>
        <p:nvSpPr>
          <p:cNvPr id="18" name="TextBox 17"/>
          <p:cNvSpPr txBox="1"/>
          <p:nvPr/>
        </p:nvSpPr>
        <p:spPr>
          <a:xfrm>
            <a:off x="124778" y="4661209"/>
            <a:ext cx="184731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endParaRPr lang="ru-RU" sz="1300" dirty="0" smtClean="0"/>
          </a:p>
        </p:txBody>
      </p:sp>
      <p:sp>
        <p:nvSpPr>
          <p:cNvPr id="19" name="TextBox 18"/>
          <p:cNvSpPr txBox="1"/>
          <p:nvPr/>
        </p:nvSpPr>
        <p:spPr>
          <a:xfrm>
            <a:off x="1811121" y="4058459"/>
            <a:ext cx="1571520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Сельское хозяйство</a:t>
            </a:r>
            <a:endParaRPr lang="ru-RU" sz="1300" dirty="0"/>
          </a:p>
        </p:txBody>
      </p:sp>
      <p:graphicFrame>
        <p:nvGraphicFramePr>
          <p:cNvPr id="35" name="Диаграмма 34"/>
          <p:cNvGraphicFramePr/>
          <p:nvPr>
            <p:extLst>
              <p:ext uri="{D42A27DB-BD31-4B8C-83A1-F6EECF244321}">
                <p14:modId xmlns:p14="http://schemas.microsoft.com/office/powerpoint/2010/main" val="2106421896"/>
              </p:ext>
            </p:extLst>
          </p:nvPr>
        </p:nvGraphicFramePr>
        <p:xfrm>
          <a:off x="3440456" y="759356"/>
          <a:ext cx="5884072" cy="419424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6" name="TextBox 35"/>
          <p:cNvSpPr txBox="1"/>
          <p:nvPr/>
        </p:nvSpPr>
        <p:spPr>
          <a:xfrm>
            <a:off x="971600" y="57042"/>
            <a:ext cx="74168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/>
              <a:t>ОСНОВНЫЕ ТЕМЫ</a:t>
            </a:r>
          </a:p>
          <a:p>
            <a:pPr algn="ctr"/>
            <a:r>
              <a:rPr lang="ru-RU" sz="2000" dirty="0" smtClean="0"/>
              <a:t>обращений граждан поступивших в 202</a:t>
            </a:r>
            <a:r>
              <a:rPr lang="ru-RU" sz="2000" dirty="0"/>
              <a:t>3</a:t>
            </a:r>
            <a:r>
              <a:rPr lang="ru-RU" sz="2000" dirty="0" smtClean="0"/>
              <a:t> году</a:t>
            </a:r>
            <a:endParaRPr lang="ru-RU" sz="2000" dirty="0"/>
          </a:p>
        </p:txBody>
      </p:sp>
      <p:pic>
        <p:nvPicPr>
          <p:cNvPr id="21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TextBox 21"/>
          <p:cNvSpPr txBox="1"/>
          <p:nvPr/>
        </p:nvSpPr>
        <p:spPr>
          <a:xfrm>
            <a:off x="1613823" y="1659193"/>
            <a:ext cx="1816395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Земельные отношения</a:t>
            </a:r>
            <a:endParaRPr lang="ru-RU" sz="1300" dirty="0"/>
          </a:p>
        </p:txBody>
      </p:sp>
      <p:sp>
        <p:nvSpPr>
          <p:cNvPr id="23" name="TextBox 22"/>
          <p:cNvSpPr txBox="1"/>
          <p:nvPr/>
        </p:nvSpPr>
        <p:spPr>
          <a:xfrm>
            <a:off x="1710269" y="4350847"/>
            <a:ext cx="1694695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Трудовые отношения</a:t>
            </a:r>
            <a:endParaRPr lang="ru-RU" sz="1300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969535" y="4661209"/>
            <a:ext cx="1367682" cy="29238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r"/>
            <a:r>
              <a:rPr lang="ru-RU" sz="1300" dirty="0">
                <a:solidFill>
                  <a:prstClr val="black"/>
                </a:solidFill>
              </a:rPr>
              <a:t>Прочие вопросы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957385" y="3448294"/>
            <a:ext cx="2472087" cy="2923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pPr algn="r"/>
            <a:r>
              <a:rPr lang="ru-RU" sz="1300" dirty="0" smtClean="0"/>
              <a:t>Работа с обращениями граждан</a:t>
            </a:r>
            <a:endParaRPr lang="ru-RU" sz="1300" dirty="0"/>
          </a:p>
        </p:txBody>
      </p:sp>
    </p:spTree>
    <p:extLst>
      <p:ext uri="{BB962C8B-B14F-4D97-AF65-F5344CB8AC3E}">
        <p14:creationId xmlns:p14="http://schemas.microsoft.com/office/powerpoint/2010/main" val="34647682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41734" y="1850291"/>
            <a:ext cx="8278738" cy="32932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dirty="0" smtClean="0"/>
              <a:t>	С </a:t>
            </a:r>
            <a:r>
              <a:rPr lang="ru-RU" sz="1600" dirty="0"/>
              <a:t>1 июля 2017 года вступил в силу Указ Президента </a:t>
            </a:r>
            <a:r>
              <a:rPr lang="ru-RU" sz="1600" dirty="0" smtClean="0"/>
              <a:t>РФ от </a:t>
            </a:r>
            <a:r>
              <a:rPr lang="ru-RU" sz="1600" dirty="0"/>
              <a:t>17.04.2017 </a:t>
            </a:r>
            <a:r>
              <a:rPr lang="ru-RU" sz="1600" dirty="0" smtClean="0"/>
              <a:t>года № </a:t>
            </a:r>
            <a:r>
              <a:rPr lang="ru-RU" sz="1600" dirty="0"/>
              <a:t>171 «О мониторинге и анализе результатов рассмотрения обращений граждан и организаций». В соответствии с этим </a:t>
            </a:r>
            <a:r>
              <a:rPr lang="ru-RU" sz="1600" dirty="0" smtClean="0"/>
              <a:t>Указом </a:t>
            </a:r>
            <a:r>
              <a:rPr lang="ru-RU" sz="1600" dirty="0"/>
              <a:t>информация о результатах рассмотрения обращений граждан ежемесячно предоставляется в администрацию </a:t>
            </a:r>
            <a:r>
              <a:rPr lang="ru-RU" sz="1600" dirty="0" smtClean="0"/>
              <a:t>Президента РФ. </a:t>
            </a:r>
            <a:r>
              <a:rPr lang="ru-RU" sz="1600" dirty="0"/>
              <a:t>Данную информацию </a:t>
            </a:r>
            <a:r>
              <a:rPr lang="ru-RU" sz="1600" dirty="0" smtClean="0"/>
              <a:t>регулярно и своевременно предоставляет администрация муниципального образования Щербиновский район, </a:t>
            </a:r>
            <a:r>
              <a:rPr lang="ru-RU" sz="1600" dirty="0"/>
              <a:t>в том числе и сельские </a:t>
            </a:r>
            <a:r>
              <a:rPr lang="ru-RU" sz="1600" dirty="0" smtClean="0"/>
              <a:t>поселения Щербиновского района. 	Исполнение Указа сельскими поселениями Щербиновского района тщательно </a:t>
            </a:r>
            <a:r>
              <a:rPr lang="ru-RU" sz="1600" dirty="0" err="1" smtClean="0"/>
              <a:t>мониторится</a:t>
            </a:r>
            <a:r>
              <a:rPr lang="ru-RU" sz="1600" dirty="0" smtClean="0"/>
              <a:t> сектором по работе с обращениями граждан отдела муниципальной службы, кадровой политики и делопроизводства администрации муниципального образования Щербиновский район в целях недопущения нарушения Указа Президента РФ. </a:t>
            </a:r>
            <a:r>
              <a:rPr lang="ru-RU" sz="1600" dirty="0"/>
              <a:t>В </a:t>
            </a:r>
            <a:r>
              <a:rPr lang="ru-RU" sz="1600" dirty="0" smtClean="0"/>
              <a:t>20</a:t>
            </a:r>
            <a:r>
              <a:rPr lang="en-US" sz="1600" dirty="0" smtClean="0"/>
              <a:t>2</a:t>
            </a:r>
            <a:r>
              <a:rPr lang="en-US" sz="1600" dirty="0"/>
              <a:t>2</a:t>
            </a:r>
            <a:r>
              <a:rPr lang="ru-RU" sz="1600" dirty="0" smtClean="0"/>
              <a:t> году, </a:t>
            </a:r>
            <a:r>
              <a:rPr lang="ru-RU" sz="1600" dirty="0"/>
              <a:t>равно как и в </a:t>
            </a:r>
            <a:r>
              <a:rPr lang="ru-RU" sz="1600" dirty="0" smtClean="0"/>
              <a:t>предыдущие годы, </a:t>
            </a:r>
            <a:r>
              <a:rPr lang="ru-RU" sz="1600" dirty="0"/>
              <a:t>нарушений исполнения требований данного Указа в органах местного </a:t>
            </a:r>
            <a:r>
              <a:rPr lang="ru-RU" sz="1600" dirty="0" smtClean="0"/>
              <a:t>самоуправления муниципального образования Щербиновский район </a:t>
            </a:r>
            <a:r>
              <a:rPr lang="ru-RU" sz="1600" dirty="0"/>
              <a:t>не имеется.</a:t>
            </a:r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D:\Desktop\пр\ГЕР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290"/>
            <a:ext cx="1477964" cy="1455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61634" y="1287800"/>
            <a:ext cx="33370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Указ Президента РФ</a:t>
            </a:r>
          </a:p>
          <a:p>
            <a:r>
              <a:rPr lang="ru-RU" sz="2000" b="1" dirty="0"/>
              <a:t>о</a:t>
            </a:r>
            <a:r>
              <a:rPr lang="ru-RU" sz="2000" b="1" dirty="0" smtClean="0"/>
              <a:t>т 17.04.2017 года № 171</a:t>
            </a:r>
            <a:endParaRPr lang="ru-RU" sz="2000" b="1" dirty="0"/>
          </a:p>
        </p:txBody>
      </p:sp>
    </p:spTree>
    <p:extLst>
      <p:ext uri="{BB962C8B-B14F-4D97-AF65-F5344CB8AC3E}">
        <p14:creationId xmlns:p14="http://schemas.microsoft.com/office/powerpoint/2010/main" val="36027187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7418" y="0"/>
            <a:ext cx="8229600" cy="857250"/>
          </a:xfrm>
        </p:spPr>
        <p:txBody>
          <a:bodyPr>
            <a:normAutofit/>
          </a:bodyPr>
          <a:lstStyle/>
          <a:p>
            <a:r>
              <a:rPr lang="ru-RU" sz="2000" b="1" dirty="0" smtClean="0"/>
              <a:t>О работе мобильной приемной Губернатора Краснодарского </a:t>
            </a:r>
            <a:br>
              <a:rPr lang="ru-RU" sz="2000" b="1" dirty="0" smtClean="0"/>
            </a:br>
            <a:r>
              <a:rPr lang="ru-RU" sz="2000" b="1" dirty="0" smtClean="0"/>
              <a:t>края в муниципальном образовании Щербиновский район</a:t>
            </a:r>
            <a:endParaRPr lang="ru-RU" sz="2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3291830"/>
            <a:ext cx="8640960" cy="2448272"/>
          </a:xfrm>
        </p:spPr>
        <p:txBody>
          <a:bodyPr>
            <a:normAutofit/>
          </a:bodyPr>
          <a:lstStyle/>
          <a:p>
            <a:pPr marL="0" indent="0" algn="just">
              <a:buNone/>
            </a:pPr>
            <a:r>
              <a:rPr lang="ru-RU" sz="2900" dirty="0" smtClean="0"/>
              <a:t>	</a:t>
            </a:r>
            <a:r>
              <a:rPr lang="ru-RU" sz="1800" dirty="0"/>
              <a:t>26 </a:t>
            </a:r>
            <a:r>
              <a:rPr lang="ru-RU" sz="1800" dirty="0" smtClean="0"/>
              <a:t>октября 2023 года </a:t>
            </a:r>
            <a:r>
              <a:rPr lang="ru-RU" sz="1800" dirty="0"/>
              <a:t>в районе была организована мобильная приемная Губернатора Краснодарского края, в ходе работы которой </a:t>
            </a:r>
            <a:r>
              <a:rPr lang="ru-RU" sz="1800" dirty="0" smtClean="0"/>
              <a:t>специалистами </a:t>
            </a:r>
            <a:r>
              <a:rPr lang="ru-RU" sz="1800" dirty="0"/>
              <a:t>администрации Краснодарского края и органов исполнительной власти Краснодарского края </a:t>
            </a:r>
            <a:r>
              <a:rPr lang="ru-RU" sz="1800" dirty="0" smtClean="0"/>
              <a:t>были даны консультации </a:t>
            </a:r>
            <a:r>
              <a:rPr lang="ru-RU" sz="1800" dirty="0"/>
              <a:t>и рекомендации</a:t>
            </a:r>
            <a:r>
              <a:rPr lang="ru-RU" sz="1800" dirty="0" smtClean="0"/>
              <a:t> по решению </a:t>
            </a:r>
            <a:r>
              <a:rPr lang="ru-RU" sz="1800" dirty="0"/>
              <a:t>32 </a:t>
            </a:r>
            <a:r>
              <a:rPr lang="ru-RU" sz="1800" dirty="0" smtClean="0"/>
              <a:t>вопросов </a:t>
            </a:r>
            <a:r>
              <a:rPr lang="ru-RU" sz="1800" dirty="0"/>
              <a:t>от жителей муниципалитета. </a:t>
            </a:r>
            <a:endParaRPr lang="ru-RU" sz="2200" dirty="0"/>
          </a:p>
        </p:txBody>
      </p:sp>
      <p:pic>
        <p:nvPicPr>
          <p:cNvPr id="5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7" y="0"/>
            <a:ext cx="1172862" cy="138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s://krymsk-region.ru/wp-content/uploads/2023/08/photo1691994511-1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5736" y="712234"/>
            <a:ext cx="4896544" cy="2701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D:\Desktop\пр\1212121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00392" y="-92546"/>
            <a:ext cx="1043608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0888720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0" y="1200151"/>
            <a:ext cx="9036496" cy="3394472"/>
          </a:xfrm>
        </p:spPr>
        <p:txBody>
          <a:bodyPr>
            <a:noAutofit/>
          </a:bodyPr>
          <a:lstStyle/>
          <a:p>
            <a:pPr algn="just"/>
            <a:r>
              <a:rPr lang="ru-RU" sz="1700" dirty="0"/>
              <a:t>Работа с обращениями граждан </a:t>
            </a:r>
            <a:r>
              <a:rPr lang="ru-RU" sz="1700" dirty="0" smtClean="0"/>
              <a:t>- </a:t>
            </a:r>
            <a:r>
              <a:rPr lang="ru-RU" sz="1700" dirty="0"/>
              <a:t>один из важнейших участков деятельности органов власти всех уровней. Именно через обращения </a:t>
            </a:r>
            <a:r>
              <a:rPr lang="ru-RU" sz="1700" dirty="0" smtClean="0"/>
              <a:t>жители реализуют </a:t>
            </a:r>
            <a:r>
              <a:rPr lang="ru-RU" sz="1700" dirty="0"/>
              <a:t>свое конституционное право непосредственно участвовать в управлении делами </a:t>
            </a:r>
            <a:r>
              <a:rPr lang="ru-RU" sz="1700" dirty="0" smtClean="0"/>
              <a:t>своего </a:t>
            </a:r>
            <a:r>
              <a:rPr lang="ru-RU" sz="1700" dirty="0"/>
              <a:t>муниципального образования, округа</a:t>
            </a:r>
            <a:r>
              <a:rPr lang="ru-RU" sz="1700" dirty="0" smtClean="0"/>
              <a:t>.</a:t>
            </a:r>
            <a:endParaRPr lang="ru-RU" sz="1700" dirty="0"/>
          </a:p>
          <a:p>
            <a:pPr algn="just"/>
            <a:r>
              <a:rPr lang="ru-RU" sz="1700" dirty="0"/>
              <a:t>Анализ работы с обращениями граждан </a:t>
            </a:r>
            <a:r>
              <a:rPr lang="ru-RU" sz="1700" dirty="0" smtClean="0"/>
              <a:t>свидетельствует о </a:t>
            </a:r>
            <a:r>
              <a:rPr lang="ru-RU" sz="1700" dirty="0"/>
              <a:t>том, что предложения граждан направлены на совершенствование деятельности </a:t>
            </a:r>
            <a:r>
              <a:rPr lang="ru-RU" sz="1700" dirty="0" smtClean="0"/>
              <a:t>администрации муниципального образования Щербиновский район, </a:t>
            </a:r>
            <a:r>
              <a:rPr lang="ru-RU" sz="1700" dirty="0"/>
              <a:t>заявления отражают желание граждан реализовать свои законные права, а жалобы прямо указывают на имеющиеся недостатки.</a:t>
            </a:r>
          </a:p>
          <a:p>
            <a:pPr algn="just"/>
            <a:r>
              <a:rPr lang="ru-RU" sz="1700" dirty="0" smtClean="0"/>
              <a:t>Работа с обращениями граждан требует ее </a:t>
            </a:r>
            <a:r>
              <a:rPr lang="ru-RU" sz="1700" dirty="0"/>
              <a:t>дальнейшего совершенствования, усиления внимания к комплексу проблем, связанных с повышением уровня защиты прав населения муниципального образования Щербиновский район. Личное общение с людьми приносит позитивные изменения в эффективность работы органов местного самоуправления.</a:t>
            </a:r>
          </a:p>
          <a:p>
            <a:pPr algn="just"/>
            <a:r>
              <a:rPr lang="ru-RU" sz="1700" dirty="0" smtClean="0"/>
              <a:t>Администрация </a:t>
            </a:r>
            <a:r>
              <a:rPr lang="ru-RU" sz="1700" dirty="0"/>
              <a:t>муниципального образования Щербиновский район продолжает работу над повышением эффективности рассмотрения обращений граждан.</a:t>
            </a:r>
          </a:p>
          <a:p>
            <a:pPr algn="just"/>
            <a:endParaRPr lang="ru-RU" sz="1400" dirty="0"/>
          </a:p>
        </p:txBody>
      </p:sp>
      <p:pic>
        <p:nvPicPr>
          <p:cNvPr id="4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87" y="0"/>
            <a:ext cx="1172862" cy="13833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700573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D:\Desktop\пр\380bbf5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366" y="1193172"/>
            <a:ext cx="4032448" cy="29613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3" descr="D:\Desktop\пр\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27531" y="-120791"/>
            <a:ext cx="934947" cy="12777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starscherb.ru/2019/Glavnaya/Ikonkl/administracija-ten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633634"/>
            <a:ext cx="905035" cy="8396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Герб ст.Старощербиновская и геральдика Щербиновского района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21917" y="685581"/>
            <a:ext cx="756817" cy="942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admscherb.ru/wp-content/uploads/2018/08/Gerb_big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4508" y="1563638"/>
            <a:ext cx="741460" cy="930267"/>
          </a:xfrm>
          <a:prstGeom prst="rect">
            <a:avLst/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st4.depositphotos.com/6962450/23182/i/950/depositphotos_231823458-stock-photo-coat-arms-yeysko-fortification-village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1786309"/>
            <a:ext cx="754866" cy="9019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www.bankgorodov.ru/public/photos/coa/313963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4248" y="3237858"/>
            <a:ext cx="758806" cy="9463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cdn.turkaramamotoru.com/ru/flag-sherbinovskogo-rajona-390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3391" y="3147814"/>
            <a:ext cx="742577" cy="9124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 descr="http://bogislavyan.ru/wp-content/uploads/2017/03/1-shherbinovskiy-SHabelskogo-s-p.gif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92079" y="4027368"/>
            <a:ext cx="813481" cy="10319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 descr="http://admekaterinovka.ucoz.ru/gerb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7058" y="3939902"/>
            <a:ext cx="820325" cy="10288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474964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39259"/>
            <a:ext cx="8083402" cy="4620237"/>
          </a:xfrm>
        </p:spPr>
        <p:txBody>
          <a:bodyPr>
            <a:noAutofit/>
          </a:bodyPr>
          <a:lstStyle/>
          <a:p>
            <a:r>
              <a:rPr lang="ru-RU" sz="1500" dirty="0" smtClean="0"/>
              <a:t/>
            </a:r>
            <a:br>
              <a:rPr lang="ru-RU" sz="1500" dirty="0" smtClean="0"/>
            </a:br>
            <a:r>
              <a:rPr lang="ru-RU" sz="1450" dirty="0" smtClean="0"/>
              <a:t>Администрацией </a:t>
            </a:r>
            <a:r>
              <a:rPr lang="ru-RU" sz="1450" dirty="0"/>
              <a:t>муниципального образования Щербиновский район </a:t>
            </a:r>
            <a:r>
              <a:rPr lang="ru-RU" sz="1450" dirty="0" smtClean="0"/>
              <a:t>работа </a:t>
            </a:r>
            <a:r>
              <a:rPr lang="ru-RU" sz="1450" dirty="0"/>
              <a:t>с предложениями, заявлениями, жалобами граждан </a:t>
            </a:r>
            <a:r>
              <a:rPr lang="ru-RU" sz="1450" dirty="0" smtClean="0"/>
              <a:t>ведется </a:t>
            </a:r>
            <a:r>
              <a:rPr lang="ru-RU" sz="1450" dirty="0"/>
              <a:t>в соответствии с Конституцией Российской Федерации, Федеральным законом от 2 мая 2006 года № 59-ФЗ «О порядке рассмотрения обращений граждан Российской Федерации», Законом Краснодарского края от 28 июня 2007 года № 1270-КЗ «О дополнительных гарантиях реализации права граждан на обращения в Краснодарском крае», </a:t>
            </a:r>
            <a:r>
              <a:rPr lang="ru-RU" sz="1450" dirty="0" smtClean="0"/>
              <a:t>инструкцией о </a:t>
            </a:r>
            <a:r>
              <a:rPr lang="ru-RU" sz="1450" dirty="0"/>
              <a:t>порядке рассмотрения обращений граждан в администрации </a:t>
            </a:r>
            <a:r>
              <a:rPr lang="ru-RU" sz="1450" dirty="0" smtClean="0"/>
              <a:t> муниципального </a:t>
            </a:r>
            <a:r>
              <a:rPr lang="ru-RU" sz="1450" dirty="0"/>
              <a:t>образования Щербиновский </a:t>
            </a:r>
            <a:r>
              <a:rPr lang="ru-RU" sz="1450" dirty="0" smtClean="0"/>
              <a:t>район </a:t>
            </a:r>
            <a:r>
              <a:rPr lang="ru-RU" sz="1450" dirty="0"/>
              <a:t>от </a:t>
            </a:r>
            <a:r>
              <a:rPr lang="ru-RU" sz="1450" dirty="0" smtClean="0"/>
              <a:t>28 сентября 2023 </a:t>
            </a:r>
            <a:r>
              <a:rPr lang="ru-RU" sz="1450" dirty="0"/>
              <a:t>года № 867 и Сборником методических рекомендаций и документов, утвержденным Администрацией Президента Российской Федерации от 27 марта 2014 № А1- 1505, а так же велась работа по реализации положения Указа Президента Российской Федерации от 17 апреля 2017 года № 171 «О мониторинге и анализе результатов рассмотрения обращений граждан и организаций».</a:t>
            </a:r>
            <a:br>
              <a:rPr lang="ru-RU" sz="1450" dirty="0"/>
            </a:br>
            <a:r>
              <a:rPr lang="ru-RU" sz="1450" dirty="0"/>
              <a:t>Администрация муниципального образования Щербиновский район  обеспечивает права граждан, реализуя их через проведение личных приемов граждан главой муниципального образования Щербиновский район и его заместителями, в том числе и выездных, организацию встреч с трудовыми коллективами и жителями сельских поселений Щербиновского района, посредством Интернет-ресурса (обращения на официальный сайт, на электронную почту), посредством телефона «горячей линии», через средства массовой информации.</a:t>
            </a:r>
            <a:br>
              <a:rPr lang="ru-RU" sz="1450" dirty="0"/>
            </a:br>
            <a:endParaRPr lang="ru-RU" sz="1450" dirty="0"/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052665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D:\Desktop\пр\Screenshot_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3472" y="759356"/>
            <a:ext cx="1872208" cy="19547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2843808" y="572872"/>
            <a:ext cx="2736304" cy="2694655"/>
            <a:chOff x="2915816" y="987574"/>
            <a:chExt cx="1945779" cy="2031525"/>
          </a:xfrm>
        </p:grpSpPr>
        <p:pic>
          <p:nvPicPr>
            <p:cNvPr id="2052" name="Picture 4" descr="D:\Desktop\пр\Screenshot_2-1.pn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15816" y="987574"/>
              <a:ext cx="1945779" cy="20315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8" name="TextBox 7"/>
            <p:cNvSpPr txBox="1"/>
            <p:nvPr/>
          </p:nvSpPr>
          <p:spPr>
            <a:xfrm>
              <a:off x="3615483" y="2181366"/>
              <a:ext cx="546444" cy="394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800" b="1" dirty="0" smtClean="0">
                  <a:solidFill>
                    <a:schemeClr val="bg1"/>
                  </a:solidFill>
                </a:rPr>
                <a:t>689</a:t>
              </a:r>
            </a:p>
          </p:txBody>
        </p:sp>
      </p:grpSp>
      <p:pic>
        <p:nvPicPr>
          <p:cNvPr id="2053" name="Picture 5" descr="D:\Desktop\пр\Screenshot_3-1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28528" y="3296515"/>
            <a:ext cx="1728192" cy="18043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D:\Desktop\пр\Screenshot_5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913" y="3484074"/>
            <a:ext cx="1510061" cy="15766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6" name="Picture 8" descr="D:\Desktop\пр\Screenshot_6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9170" y="1668699"/>
            <a:ext cx="1942015" cy="2027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7" name="Picture 9" descr="D:\Desktop\пр\Screenshot_7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396" y="3391797"/>
            <a:ext cx="1544613" cy="16126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8" name="Picture 10" descr="D:\Desktop\пр\Screenshot_8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924" y="3151412"/>
            <a:ext cx="2016224" cy="21050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644502" y="1507116"/>
            <a:ext cx="1470146" cy="3231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500" dirty="0" smtClean="0">
                <a:solidFill>
                  <a:schemeClr val="bg1"/>
                </a:solidFill>
              </a:rPr>
              <a:t>Приём граждан</a:t>
            </a:r>
            <a:endParaRPr lang="ru-RU" sz="1500" dirty="0">
              <a:solidFill>
                <a:schemeClr val="bg1"/>
              </a:solidFill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039372" y="1806429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192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675683" y="3902120"/>
            <a:ext cx="1128706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Выездные 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приёмы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967778" y="4327236"/>
            <a:ext cx="5445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38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3374961" y="3989165"/>
            <a:ext cx="143532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Горячая линия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3785820" y="4281764"/>
            <a:ext cx="6480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131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6417595" y="2459673"/>
            <a:ext cx="13051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Письменные</a:t>
            </a:r>
            <a:endParaRPr lang="ru-RU" sz="1600" dirty="0">
              <a:solidFill>
                <a:schemeClr val="bg1"/>
              </a:solidFill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6729974" y="2736858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366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96900" y="4053576"/>
            <a:ext cx="115608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Виртуальная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приёмная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778058" y="4483665"/>
            <a:ext cx="47771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26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827299" y="3989165"/>
            <a:ext cx="97937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Иные</a:t>
            </a:r>
          </a:p>
          <a:p>
            <a:pPr algn="ctr"/>
            <a:r>
              <a:rPr lang="ru-RU" sz="1400" dirty="0" smtClean="0">
                <a:solidFill>
                  <a:schemeClr val="bg1"/>
                </a:solidFill>
              </a:rPr>
              <a:t>источники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32" name="TextBox 31"/>
          <p:cNvSpPr txBox="1"/>
          <p:nvPr/>
        </p:nvSpPr>
        <p:spPr>
          <a:xfrm>
            <a:off x="8027426" y="4414359"/>
            <a:ext cx="5791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bg1"/>
                </a:solidFill>
              </a:rPr>
              <a:t>340</a:t>
            </a:r>
            <a:endParaRPr lang="ru-RU" sz="20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742000" y="-92546"/>
            <a:ext cx="5380704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/>
              <a:t>ОСНОВНЫЕ ИСТОЧНИКИ</a:t>
            </a:r>
          </a:p>
          <a:p>
            <a:pPr algn="ctr"/>
            <a:r>
              <a:rPr lang="ru-RU" dirty="0" smtClean="0"/>
              <a:t>поступления обращений граждан в администрацию </a:t>
            </a:r>
          </a:p>
          <a:p>
            <a:pPr algn="ctr"/>
            <a:r>
              <a:rPr lang="ru-RU" dirty="0" smtClean="0"/>
              <a:t>муниципального образования Щербиновский район</a:t>
            </a:r>
            <a:endParaRPr lang="ru-RU" dirty="0"/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>
            <a:off x="2248148" y="1758378"/>
            <a:ext cx="667668" cy="1460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flipV="1">
            <a:off x="1240036" y="2628950"/>
            <a:ext cx="0" cy="61401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38" name="Прямая соединительная линия 37"/>
          <p:cNvCxnSpPr/>
          <p:nvPr/>
        </p:nvCxnSpPr>
        <p:spPr>
          <a:xfrm flipV="1">
            <a:off x="4092624" y="3147814"/>
            <a:ext cx="0" cy="238452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>
            <a:off x="5501433" y="1806429"/>
            <a:ext cx="759895" cy="349912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6057737" y="3296515"/>
            <a:ext cx="270170" cy="260613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  <p:cxnSp>
        <p:nvCxnSpPr>
          <p:cNvPr id="49" name="Прямая соединительная линия 48"/>
          <p:cNvCxnSpPr/>
          <p:nvPr/>
        </p:nvCxnSpPr>
        <p:spPr>
          <a:xfrm flipH="1" flipV="1">
            <a:off x="7698222" y="3325880"/>
            <a:ext cx="258154" cy="231248"/>
          </a:xfrm>
          <a:prstGeom prst="line">
            <a:avLst/>
          </a:prstGeom>
          <a:ln w="28575">
            <a:solidFill>
              <a:srgbClr val="00B050"/>
            </a:solidFill>
          </a:ln>
        </p:spPr>
        <p:style>
          <a:lnRef idx="1">
            <a:schemeClr val="accent3"/>
          </a:lnRef>
          <a:fillRef idx="0">
            <a:schemeClr val="accent3"/>
          </a:fillRef>
          <a:effectRef idx="0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7873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8" descr="D:\Desktop\пр\Screenshot_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21123" y="2174758"/>
            <a:ext cx="2258989" cy="23799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Скругленная прямоугольная выноска 2"/>
          <p:cNvSpPr/>
          <p:nvPr/>
        </p:nvSpPr>
        <p:spPr>
          <a:xfrm>
            <a:off x="5386596" y="1243711"/>
            <a:ext cx="3312368" cy="1197253"/>
          </a:xfrm>
          <a:prstGeom prst="wedgeRoundRectCallout">
            <a:avLst>
              <a:gd name="adj1" fmla="val -45780"/>
              <a:gd name="adj2" fmla="val 124818"/>
              <a:gd name="adj3" fmla="val 16667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" name="Picture 3" descr="D:\Desktop\пр\1212121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8465" y="1168885"/>
            <a:ext cx="720080" cy="8920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941862" y="1336043"/>
            <a:ext cx="2813591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Из них через администрацию </a:t>
            </a:r>
          </a:p>
          <a:p>
            <a:pPr algn="ctr"/>
            <a:r>
              <a:rPr lang="ru-RU" sz="1600" dirty="0" smtClean="0"/>
              <a:t>Краснодарского края</a:t>
            </a:r>
          </a:p>
          <a:p>
            <a:pPr algn="ctr"/>
            <a:r>
              <a:rPr lang="ru-RU" sz="2000" b="1" dirty="0" smtClean="0"/>
              <a:t>168</a:t>
            </a:r>
          </a:p>
          <a:p>
            <a:pPr algn="ctr"/>
            <a:endParaRPr lang="ru-RU" sz="2000" b="1" dirty="0"/>
          </a:p>
        </p:txBody>
      </p:sp>
      <p:sp>
        <p:nvSpPr>
          <p:cNvPr id="7" name="Скругленная прямоугольная выноска 6"/>
          <p:cNvSpPr/>
          <p:nvPr/>
        </p:nvSpPr>
        <p:spPr>
          <a:xfrm>
            <a:off x="179512" y="1243711"/>
            <a:ext cx="3096344" cy="1366816"/>
          </a:xfrm>
          <a:prstGeom prst="wedgeRoundRectCallout">
            <a:avLst>
              <a:gd name="adj1" fmla="val 52162"/>
              <a:gd name="adj2" fmla="val 103877"/>
              <a:gd name="adj3" fmla="val 16667"/>
            </a:avLst>
          </a:prstGeom>
          <a:ln w="19050">
            <a:solidFill>
              <a:srgbClr val="C000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" name="TextBox 7"/>
          <p:cNvSpPr txBox="1"/>
          <p:nvPr/>
        </p:nvSpPr>
        <p:spPr>
          <a:xfrm>
            <a:off x="3798035" y="3072369"/>
            <a:ext cx="130516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Письменные</a:t>
            </a:r>
          </a:p>
          <a:p>
            <a:pPr algn="ctr"/>
            <a:r>
              <a:rPr lang="ru-RU" sz="1600" dirty="0" smtClean="0">
                <a:solidFill>
                  <a:schemeClr val="bg1"/>
                </a:solidFill>
              </a:rPr>
              <a:t>обращения</a:t>
            </a:r>
            <a:endParaRPr lang="ru-RU" sz="1600" dirty="0">
              <a:solidFill>
                <a:schemeClr val="bg1"/>
              </a:solidFill>
            </a:endParaRPr>
          </a:p>
        </p:txBody>
      </p:sp>
      <p:pic>
        <p:nvPicPr>
          <p:cNvPr id="9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4110414" y="3587152"/>
            <a:ext cx="68040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chemeClr val="bg1"/>
                </a:solidFill>
              </a:rPr>
              <a:t>366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800883" y="1243711"/>
            <a:ext cx="2474973" cy="138499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1600" dirty="0" smtClean="0"/>
              <a:t>Из них </a:t>
            </a:r>
            <a:r>
              <a:rPr lang="ru-RU" sz="1600" dirty="0"/>
              <a:t>из Управления </a:t>
            </a:r>
            <a:endParaRPr lang="ru-RU" sz="1600" dirty="0" smtClean="0"/>
          </a:p>
          <a:p>
            <a:pPr algn="ctr"/>
            <a:r>
              <a:rPr lang="ru-RU" sz="1600" dirty="0" smtClean="0"/>
              <a:t>Президента </a:t>
            </a:r>
            <a:r>
              <a:rPr lang="ru-RU" sz="1600" dirty="0"/>
              <a:t>РФ по работе </a:t>
            </a:r>
            <a:endParaRPr lang="ru-RU" sz="1600" dirty="0" smtClean="0"/>
          </a:p>
          <a:p>
            <a:pPr algn="ctr"/>
            <a:r>
              <a:rPr lang="ru-RU" sz="1600" dirty="0" smtClean="0"/>
              <a:t>с обращениями </a:t>
            </a:r>
            <a:r>
              <a:rPr lang="ru-RU" sz="1600" dirty="0"/>
              <a:t>граждан </a:t>
            </a:r>
            <a:endParaRPr lang="ru-RU" sz="1600" dirty="0" smtClean="0"/>
          </a:p>
          <a:p>
            <a:pPr algn="ctr"/>
            <a:r>
              <a:rPr lang="ru-RU" sz="1600" dirty="0" smtClean="0"/>
              <a:t>и </a:t>
            </a:r>
            <a:r>
              <a:rPr lang="ru-RU" sz="1600" dirty="0"/>
              <a:t>организаций</a:t>
            </a:r>
            <a:endParaRPr lang="ru-RU" sz="1600" dirty="0" smtClean="0"/>
          </a:p>
          <a:p>
            <a:pPr algn="ctr"/>
            <a:r>
              <a:rPr lang="ru-RU" sz="2000" b="1" dirty="0" smtClean="0"/>
              <a:t>58</a:t>
            </a:r>
            <a:endParaRPr lang="ru-RU" sz="2000" b="1" dirty="0"/>
          </a:p>
        </p:txBody>
      </p:sp>
      <p:pic>
        <p:nvPicPr>
          <p:cNvPr id="12" name="Picture 2" descr="D:\Desktop\пр\ГЕР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753" y="1243711"/>
            <a:ext cx="829962" cy="817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3374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03648" y="195486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b="1" dirty="0"/>
              <a:t>Сравнительная динамика поступления письменных обращений в администрацию муниципального образования Щербиновский район </a:t>
            </a:r>
            <a:r>
              <a:rPr lang="ru-RU" sz="1600" b="1" dirty="0" smtClean="0"/>
              <a:t>в 2023 году.</a:t>
            </a:r>
            <a:endParaRPr lang="ru-RU" sz="1600" dirty="0"/>
          </a:p>
        </p:txBody>
      </p:sp>
      <p:graphicFrame>
        <p:nvGraphicFramePr>
          <p:cNvPr id="4" name="Диаграмма 3"/>
          <p:cNvGraphicFramePr/>
          <p:nvPr>
            <p:extLst>
              <p:ext uri="{D42A27DB-BD31-4B8C-83A1-F6EECF244321}">
                <p14:modId xmlns:p14="http://schemas.microsoft.com/office/powerpoint/2010/main" val="2037793543"/>
              </p:ext>
            </p:extLst>
          </p:nvPr>
        </p:nvGraphicFramePr>
        <p:xfrm>
          <a:off x="1619672" y="1131590"/>
          <a:ext cx="6768752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680299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7494"/>
            <a:ext cx="8229600" cy="857250"/>
          </a:xfrm>
        </p:spPr>
        <p:txBody>
          <a:bodyPr>
            <a:noAutofit/>
          </a:bodyPr>
          <a:lstStyle/>
          <a:p>
            <a:r>
              <a:rPr lang="ru-RU" sz="2200" b="1" dirty="0" smtClean="0"/>
              <a:t>Принято граждан на личных приемах главой муниципального образования Щербиновский район и его заместителями </a:t>
            </a:r>
            <a:br>
              <a:rPr lang="ru-RU" sz="2200" b="1" dirty="0" smtClean="0"/>
            </a:br>
            <a:r>
              <a:rPr lang="ru-RU" sz="2200" b="1" dirty="0" smtClean="0"/>
              <a:t>в 2023 году </a:t>
            </a:r>
            <a:endParaRPr lang="ru-RU" sz="2200" dirty="0"/>
          </a:p>
        </p:txBody>
      </p:sp>
      <p:graphicFrame>
        <p:nvGraphicFramePr>
          <p:cNvPr id="5" name="Объект 4"/>
          <p:cNvGraphicFramePr>
            <a:graphicFrameLocks noGrp="1" noChangeAspect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9749450"/>
              </p:ext>
            </p:extLst>
          </p:nvPr>
        </p:nvGraphicFramePr>
        <p:xfrm>
          <a:off x="0" y="1461393"/>
          <a:ext cx="8927990" cy="36821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4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98472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23478"/>
            <a:ext cx="8229600" cy="857250"/>
          </a:xfrm>
        </p:spPr>
        <p:txBody>
          <a:bodyPr>
            <a:normAutofit/>
          </a:bodyPr>
          <a:lstStyle/>
          <a:p>
            <a:r>
              <a:rPr lang="ru-RU" sz="2200" b="1" dirty="0" smtClean="0"/>
              <a:t>Принято граждан в администрации муниципального образования Щербиновский район руководством в 2023 году</a:t>
            </a:r>
            <a:endParaRPr lang="ru-RU" sz="2200" b="1" dirty="0"/>
          </a:p>
        </p:txBody>
      </p:sp>
      <p:graphicFrame>
        <p:nvGraphicFramePr>
          <p:cNvPr id="5" name="Объект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06511591"/>
              </p:ext>
            </p:extLst>
          </p:nvPr>
        </p:nvGraphicFramePr>
        <p:xfrm>
          <a:off x="395536" y="1491630"/>
          <a:ext cx="8229600" cy="339407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6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69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10344"/>
            <a:ext cx="7643192" cy="857250"/>
          </a:xfrm>
        </p:spPr>
        <p:txBody>
          <a:bodyPr>
            <a:normAutofit fontScale="90000"/>
          </a:bodyPr>
          <a:lstStyle/>
          <a:p>
            <a:r>
              <a:rPr lang="ru-RU" sz="2400" b="1" dirty="0" smtClean="0"/>
              <a:t>Сравнительная динамика поступления обращений в администрацию муниципального образования Щербиновский район за 3 года.</a:t>
            </a:r>
            <a:endParaRPr lang="ru-RU" sz="2400" b="1" dirty="0"/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9644643"/>
              </p:ext>
            </p:extLst>
          </p:nvPr>
        </p:nvGraphicFramePr>
        <p:xfrm>
          <a:off x="467544" y="987574"/>
          <a:ext cx="8507288" cy="410790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5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447671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14425" y="2211710"/>
            <a:ext cx="84969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 smtClean="0"/>
              <a:t>	Информация </a:t>
            </a:r>
            <a:r>
              <a:rPr lang="ru-RU" dirty="0"/>
              <a:t>о приемах граждан, примеры работы администрации муниципального образования Щербиновский район с обращениями граждан, с населением публикуется в местной районной газете «Щербиновский курьер», на официальном сайте администрации муниципального образования Щербиновский район </a:t>
            </a:r>
            <a:r>
              <a:rPr lang="en-US" u="sng" dirty="0">
                <a:hlinkClick r:id="rId2"/>
              </a:rPr>
              <a:t>www</a:t>
            </a:r>
            <a:r>
              <a:rPr lang="ru-RU" u="sng" dirty="0">
                <a:hlinkClick r:id="rId2"/>
              </a:rPr>
              <a:t>.staradm.ru</a:t>
            </a:r>
            <a:r>
              <a:rPr lang="ru-RU" dirty="0"/>
              <a:t>, в </a:t>
            </a:r>
            <a:r>
              <a:rPr lang="ru-RU" dirty="0" smtClean="0"/>
              <a:t>социальных сетях: </a:t>
            </a:r>
            <a:r>
              <a:rPr lang="ru-RU" dirty="0"/>
              <a:t>одноклассники в группе «Администрация Щербиновского района», </a:t>
            </a:r>
            <a:r>
              <a:rPr lang="ru-RU" dirty="0" err="1" smtClean="0"/>
              <a:t>Вконтакте</a:t>
            </a:r>
            <a:r>
              <a:rPr lang="ru-RU" dirty="0" smtClean="0"/>
              <a:t>, а </a:t>
            </a:r>
            <a:r>
              <a:rPr lang="ru-RU" dirty="0"/>
              <a:t>т</a:t>
            </a:r>
            <a:r>
              <a:rPr lang="ru-RU" dirty="0" smtClean="0"/>
              <a:t>ак же в официальном аккаунте администрации муниципального образования Щербиновский район в </a:t>
            </a:r>
            <a:r>
              <a:rPr lang="en-US" dirty="0" smtClean="0"/>
              <a:t>Telegram</a:t>
            </a:r>
            <a:r>
              <a:rPr lang="ru-RU" dirty="0" smtClean="0"/>
              <a:t>, где регулярно публикуется информация о деятельности администрации, и других значимых событиях района.</a:t>
            </a:r>
            <a:endParaRPr lang="ru-RU" dirty="0"/>
          </a:p>
        </p:txBody>
      </p:sp>
      <p:pic>
        <p:nvPicPr>
          <p:cNvPr id="3" name="Picture 4" descr="D:\Desktop\Рабочие документы\Рисунок1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0"/>
            <a:ext cx="1083469" cy="1277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s://us.123rf.com/450wm/yupiramos/yupiramos1706/yupiramos170636709/81133743-news-paper-news-icon-vector-illustration-design-isolated.jpg?ver=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163" t="-766" r="16935" b="11537"/>
          <a:stretch/>
        </p:blipFill>
        <p:spPr bwMode="auto">
          <a:xfrm>
            <a:off x="3779912" y="97089"/>
            <a:ext cx="1404000" cy="208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4193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明朝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10595</TotalTime>
  <Words>342</Words>
  <Application>Microsoft Office PowerPoint</Application>
  <PresentationFormat>Экран (16:9)</PresentationFormat>
  <Paragraphs>84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 Администрацией муниципального образования Щербиновский район работа с предложениями, заявлениями, жалобами граждан ведется в соответствии с Конституцией Российской Федерации, Федеральным законом от 2 мая 2006 года № 59-ФЗ «О порядке рассмотрения обращений граждан Российской Федерации», Законом Краснодарского края от 28 июня 2007 года № 1270-КЗ «О дополнительных гарантиях реализации права граждан на обращения в Краснодарском крае», инструкцией о порядке рассмотрения обращений граждан в администрации  муниципального образования Щербиновский район от 28 сентября 2023 года № 867 и Сборником методических рекомендаций и документов, утвержденным Администрацией Президента Российской Федерации от 27 марта 2014 № А1- 1505, а так же велась работа по реализации положения Указа Президента Российской Федерации от 17 апреля 2017 года № 171 «О мониторинге и анализе результатов рассмотрения обращений граждан и организаций». Администрация муниципального образования Щербиновский район  обеспечивает права граждан, реализуя их через проведение личных приемов граждан главой муниципального образования Щербиновский район и его заместителями, в том числе и выездных, организацию встреч с трудовыми коллективами и жителями сельских поселений Щербиновского района, посредством Интернет-ресурса (обращения на официальный сайт, на электронную почту), посредством телефона «горячей линии», через средства массовой информации. </vt:lpstr>
      <vt:lpstr>Презентация PowerPoint</vt:lpstr>
      <vt:lpstr>Презентация PowerPoint</vt:lpstr>
      <vt:lpstr>Презентация PowerPoint</vt:lpstr>
      <vt:lpstr>Принято граждан на личных приемах главой муниципального образования Щербиновский район и его заместителями  в 2023 году </vt:lpstr>
      <vt:lpstr>Принято граждан в администрации муниципального образования Щербиновский район руководством в 2023 году</vt:lpstr>
      <vt:lpstr>Сравнительная динамика поступления обращений в администрацию муниципального образования Щербиновский район за 3 года.</vt:lpstr>
      <vt:lpstr>Презентация PowerPoint</vt:lpstr>
      <vt:lpstr>Обращения, полученные в ходе проведения выездных приемов главой муниципального образования Щербиновский район  в 2023 году</vt:lpstr>
      <vt:lpstr>Презентация PowerPoint</vt:lpstr>
      <vt:lpstr>Презентация PowerPoint</vt:lpstr>
      <vt:lpstr>О работе мобильной приемной Губернатора Краснодарского  края в муниципальном образовании Щербиновский район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Евгений Шапарь</dc:creator>
  <cp:lastModifiedBy>Левшукова Татьяна</cp:lastModifiedBy>
  <cp:revision>167</cp:revision>
  <cp:lastPrinted>2022-01-13T12:16:48Z</cp:lastPrinted>
  <dcterms:created xsi:type="dcterms:W3CDTF">2019-11-13T11:10:21Z</dcterms:created>
  <dcterms:modified xsi:type="dcterms:W3CDTF">2024-01-15T07:42:30Z</dcterms:modified>
</cp:coreProperties>
</file>