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FF33"/>
    <a:srgbClr val="00FF00"/>
    <a:srgbClr val="F6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4" autoAdjust="0"/>
    <p:restoredTop sz="94660"/>
  </p:normalViewPr>
  <p:slideViewPr>
    <p:cSldViewPr>
      <p:cViewPr varScale="1">
        <p:scale>
          <a:sx n="83" d="100"/>
          <a:sy n="83" d="100"/>
        </p:scale>
        <p:origin x="-364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invertIfNegative val="0"/>
          <c:cat>
            <c:strRef>
              <c:f>Лист1!$A$3:$A$7</c:f>
              <c:strCache>
                <c:ptCount val="5"/>
                <c:pt idx="0">
                  <c:v>Факт 2022</c:v>
                </c:pt>
                <c:pt idx="1">
                  <c:v>Факт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308.5</c:v>
                </c:pt>
                <c:pt idx="1">
                  <c:v>333.2</c:v>
                </c:pt>
                <c:pt idx="2">
                  <c:v>320.39999999999998</c:v>
                </c:pt>
                <c:pt idx="3">
                  <c:v>320</c:v>
                </c:pt>
                <c:pt idx="4">
                  <c:v>304.3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8-48BD-A446-F34AE4FC08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invertIfNegative val="0"/>
          <c:cat>
            <c:strRef>
              <c:f>Лист1!$A$3:$A$7</c:f>
              <c:strCache>
                <c:ptCount val="5"/>
                <c:pt idx="0">
                  <c:v>Факт 2022</c:v>
                </c:pt>
                <c:pt idx="1">
                  <c:v>Факт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Лист1!$C$3:$C$7</c:f>
              <c:numCache>
                <c:formatCode>General</c:formatCode>
                <c:ptCount val="5"/>
                <c:pt idx="0">
                  <c:v>35.5</c:v>
                </c:pt>
                <c:pt idx="1">
                  <c:v>35.4</c:v>
                </c:pt>
                <c:pt idx="2">
                  <c:v>28.6</c:v>
                </c:pt>
                <c:pt idx="3">
                  <c:v>25.3</c:v>
                </c:pt>
                <c:pt idx="4">
                  <c:v>26.4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8-48BD-A446-F34AE4FC0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35151616"/>
        <c:axId val="34294016"/>
      </c:barChart>
      <c:catAx>
        <c:axId val="1351516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294016"/>
        <c:crosses val="autoZero"/>
        <c:auto val="1"/>
        <c:lblAlgn val="ctr"/>
        <c:lblOffset val="100"/>
        <c:noMultiLvlLbl val="0"/>
      </c:catAx>
      <c:valAx>
        <c:axId val="342940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5151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7CB19-0D3B-46D1-AFA2-0134142E8451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89C8A-FCFF-49D6-A0CF-08171DB010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3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12801"/>
            <a:ext cx="5829300" cy="56896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6604000"/>
            <a:ext cx="4800600" cy="1625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1828801"/>
            <a:ext cx="5829300" cy="3340100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5425018"/>
            <a:ext cx="5829300" cy="150918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3371850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1869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22546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74320" y="2133600"/>
            <a:ext cx="3031236" cy="6035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3030141" cy="8128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1" y="2133600"/>
            <a:ext cx="3031331" cy="8128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342900" y="2950464"/>
            <a:ext cx="3031236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504438" y="2950465"/>
            <a:ext cx="3031236" cy="52175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316" y="355600"/>
            <a:ext cx="2256235" cy="27940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353" y="364067"/>
            <a:ext cx="3746897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30316" y="3251201"/>
            <a:ext cx="2256235" cy="4917017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304800"/>
            <a:ext cx="4283868" cy="11938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1095" y="1524000"/>
            <a:ext cx="4541043" cy="6054725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7747000"/>
            <a:ext cx="4283868" cy="7112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2133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72511" y="8475134"/>
            <a:ext cx="1564481" cy="48683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4374" y="8475134"/>
            <a:ext cx="2135981" cy="486833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07459" y="8475134"/>
            <a:ext cx="421481" cy="486833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6343320" y="8665846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6839" y="8665846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staradm.ru/" TargetMode="External"/><Relationship Id="rId4" Type="http://schemas.openxmlformats.org/officeDocument/2006/relationships/hyperlink" Target="mailto:fusrb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09122" y="107504"/>
            <a:ext cx="2303159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</a:t>
            </a:r>
            <a:r>
              <a:rPr sz="2400" b="1" spc="-1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пальное</a:t>
            </a:r>
            <a:r>
              <a:rPr lang="ru-RU" sz="2400" b="1" spc="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</a:t>
            </a:r>
            <a:r>
              <a:rPr sz="2400" b="1" spc="-1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з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ование</a:t>
            </a:r>
            <a:r>
              <a:rPr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</a:t>
            </a:r>
            <a:r>
              <a:rPr sz="2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нов</a:t>
            </a:r>
            <a:r>
              <a:rPr sz="2400" b="1" spc="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кий</a:t>
            </a:r>
            <a:r>
              <a:rPr sz="24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</a:t>
            </a:r>
            <a:r>
              <a:rPr sz="2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й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он</a:t>
            </a:r>
            <a:endParaRPr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47938" y="1668853"/>
            <a:ext cx="1025525" cy="1281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2" y="5562600"/>
            <a:ext cx="6812279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БЮДЖЕТ </a:t>
            </a:r>
          </a:p>
          <a:p>
            <a:pPr algn="ctr"/>
            <a:r>
              <a:rPr lang="ru-RU" sz="5400" b="1" dirty="0" smtClean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 2024-2026 годы</a:t>
            </a:r>
          </a:p>
          <a:p>
            <a:pPr algn="r"/>
            <a:r>
              <a:rPr lang="ru-RU" sz="5400" b="1" dirty="0" smtClean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проект</a:t>
            </a:r>
            <a:endParaRPr lang="ru-RU" sz="5400" b="1" cap="none" spc="0" dirty="0">
              <a:ln w="31550" cmpd="sng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980738" y="38926"/>
            <a:ext cx="5050155" cy="7130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3495" algn="ctr">
              <a:lnSpc>
                <a:spcPct val="100000"/>
              </a:lnSpc>
            </a:pPr>
            <a:r>
              <a:rPr sz="14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СТ</a:t>
            </a:r>
            <a:r>
              <a:rPr sz="1400" b="1" spc="-2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14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1400" b="1" spc="-2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К</a:t>
            </a:r>
            <a:r>
              <a:rPr sz="1400" b="1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Т</a:t>
            </a:r>
            <a:r>
              <a:rPr sz="14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1400" b="1" spc="-9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14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А</a:t>
            </a:r>
            <a:r>
              <a:rPr sz="1400" b="1" spc="-1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 </a:t>
            </a:r>
            <a:r>
              <a:rPr sz="1400" b="1" spc="-6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1400" b="1" spc="-5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1400" b="1" spc="-6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Х</a:t>
            </a:r>
            <a:r>
              <a:rPr sz="1400" b="1" spc="-5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1400" b="1" spc="-6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14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ОВ</a:t>
            </a:r>
            <a:endParaRPr sz="1400" dirty="0" smtClean="0">
              <a:solidFill>
                <a:srgbClr val="7030A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400"/>
              </a:spcBef>
            </a:pPr>
            <a:r>
              <a:rPr sz="1400" b="1" spc="-40" dirty="0" err="1" smtClean="0">
                <a:solidFill>
                  <a:srgbClr val="7030A0"/>
                </a:solidFill>
                <a:cs typeface="Times New Roman"/>
              </a:rPr>
              <a:t>С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35" dirty="0" err="1" smtClean="0">
                <a:solidFill>
                  <a:srgbClr val="7030A0"/>
                </a:solidFill>
                <a:cs typeface="Times New Roman"/>
              </a:rPr>
              <a:t>р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ук</a:t>
            </a:r>
            <a:r>
              <a:rPr sz="1400" b="1" spc="-50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ура</a:t>
            </a:r>
            <a:r>
              <a:rPr sz="1400" b="1" spc="20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н</a:t>
            </a:r>
            <a:r>
              <a:rPr sz="1400" b="1" spc="5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л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4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вых</a:t>
            </a:r>
            <a:r>
              <a:rPr sz="1400" b="1" spc="-10" dirty="0" smtClean="0">
                <a:solidFill>
                  <a:srgbClr val="7030A0"/>
                </a:solidFill>
                <a:cs typeface="Times New Roman"/>
              </a:rPr>
              <a:t> и</a:t>
            </a:r>
            <a:r>
              <a:rPr sz="1400" b="1" spc="-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500" b="1" spc="-10" dirty="0" err="1" smtClean="0">
                <a:solidFill>
                  <a:srgbClr val="7030A0"/>
                </a:solidFill>
                <a:cs typeface="Times New Roman"/>
              </a:rPr>
              <a:t>нен</a:t>
            </a:r>
            <a:r>
              <a:rPr sz="1500" b="1" spc="5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500" b="1" spc="-10" dirty="0" err="1" smtClean="0">
                <a:solidFill>
                  <a:srgbClr val="7030A0"/>
                </a:solidFill>
                <a:cs typeface="Times New Roman"/>
              </a:rPr>
              <a:t>л</a:t>
            </a:r>
            <a:r>
              <a:rPr sz="15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5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5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500" b="1" spc="-10" dirty="0" err="1" smtClean="0">
                <a:solidFill>
                  <a:srgbClr val="7030A0"/>
                </a:solidFill>
                <a:cs typeface="Times New Roman"/>
              </a:rPr>
              <a:t>вых</a:t>
            </a:r>
            <a:r>
              <a:rPr sz="1400" b="1" spc="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2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65" dirty="0" err="1" smtClean="0">
                <a:solidFill>
                  <a:srgbClr val="7030A0"/>
                </a:solidFill>
                <a:cs typeface="Times New Roman"/>
              </a:rPr>
              <a:t>х</a:t>
            </a:r>
            <a:r>
              <a:rPr sz="1400" b="1" spc="-5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в</a:t>
            </a:r>
            <a:r>
              <a:rPr sz="1400" b="1" spc="-1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б</a:t>
            </a:r>
            <a:r>
              <a:rPr sz="1400" b="1" spc="-110" dirty="0" err="1" smtClean="0">
                <a:solidFill>
                  <a:srgbClr val="7030A0"/>
                </a:solidFill>
                <a:cs typeface="Times New Roman"/>
              </a:rPr>
              <a:t>ю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50" dirty="0" err="1" smtClean="0">
                <a:solidFill>
                  <a:srgbClr val="7030A0"/>
                </a:solidFill>
                <a:cs typeface="Times New Roman"/>
              </a:rPr>
              <a:t>ж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е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муницип</a:t>
            </a:r>
            <a:r>
              <a:rPr sz="1400" b="1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льно</a:t>
            </a:r>
            <a:r>
              <a:rPr sz="14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2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обра</a:t>
            </a:r>
            <a:r>
              <a:rPr sz="1400" b="1" spc="-30" dirty="0" err="1" smtClean="0">
                <a:solidFill>
                  <a:srgbClr val="7030A0"/>
                </a:solidFill>
                <a:cs typeface="Times New Roman"/>
              </a:rPr>
              <a:t>з</a:t>
            </a:r>
            <a:r>
              <a:rPr sz="1400" b="1" spc="-40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вани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я</a:t>
            </a:r>
            <a:r>
              <a:rPr sz="1400" b="1" spc="-15" dirty="0" smtClean="0">
                <a:solidFill>
                  <a:srgbClr val="7030A0"/>
                </a:solidFill>
                <a:cs typeface="Times New Roman"/>
              </a:rPr>
              <a:t> Щерби</a:t>
            </a:r>
            <a:r>
              <a:rPr sz="1400" b="1" spc="-5" dirty="0" smtClean="0">
                <a:solidFill>
                  <a:srgbClr val="7030A0"/>
                </a:solidFill>
                <a:cs typeface="Times New Roman"/>
              </a:rPr>
              <a:t>н</a:t>
            </a:r>
            <a:r>
              <a:rPr sz="1400" b="1" spc="-45" dirty="0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5" dirty="0" smtClean="0">
                <a:solidFill>
                  <a:srgbClr val="7030A0"/>
                </a:solidFill>
                <a:cs typeface="Times New Roman"/>
              </a:rPr>
              <a:t>в</a:t>
            </a:r>
            <a:r>
              <a:rPr sz="1400" b="1" spc="-10" dirty="0" smtClean="0">
                <a:solidFill>
                  <a:srgbClr val="7030A0"/>
                </a:solidFill>
                <a:cs typeface="Times New Roman"/>
              </a:rPr>
              <a:t>ск</a:t>
            </a:r>
            <a:r>
              <a:rPr sz="1400" b="1" spc="-5" dirty="0" smtClean="0">
                <a:solidFill>
                  <a:srgbClr val="7030A0"/>
                </a:solidFill>
                <a:cs typeface="Times New Roman"/>
              </a:rPr>
              <a:t>и</a:t>
            </a:r>
            <a:r>
              <a:rPr sz="1400" b="1" spc="-10" dirty="0" smtClean="0">
                <a:solidFill>
                  <a:srgbClr val="7030A0"/>
                </a:solidFill>
                <a:cs typeface="Times New Roman"/>
              </a:rPr>
              <a:t>й</a:t>
            </a:r>
            <a:r>
              <a:rPr sz="1400" b="1" spc="20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рай</a:t>
            </a:r>
            <a:r>
              <a:rPr sz="14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 smtClean="0">
                <a:solidFill>
                  <a:srgbClr val="7030A0"/>
                </a:solidFill>
                <a:cs typeface="Times New Roman"/>
              </a:rPr>
              <a:t>н</a:t>
            </a:r>
            <a:endParaRPr sz="1400" dirty="0">
              <a:solidFill>
                <a:srgbClr val="7030A0"/>
              </a:solidFill>
              <a:cs typeface="Times New Roman"/>
            </a:endParaRPr>
          </a:p>
        </p:txBody>
      </p:sp>
      <p:graphicFrame>
        <p:nvGraphicFramePr>
          <p:cNvPr id="10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8591"/>
              </p:ext>
            </p:extLst>
          </p:nvPr>
        </p:nvGraphicFramePr>
        <p:xfrm>
          <a:off x="188640" y="827584"/>
          <a:ext cx="6364975" cy="7996047"/>
        </p:xfrm>
        <a:graphic>
          <a:graphicData uri="http://schemas.openxmlformats.org/drawingml/2006/table">
            <a:tbl>
              <a:tblPr firstRow="1" lastRow="1" bandRow="1">
                <a:tableStyleId>{284E427A-3D55-4303-BF80-6455036E1DE7}</a:tableStyleId>
              </a:tblPr>
              <a:tblGrid>
                <a:gridCol w="3024346"/>
                <a:gridCol w="936104"/>
                <a:gridCol w="792088"/>
                <a:gridCol w="792088"/>
                <a:gridCol w="820349"/>
              </a:tblGrid>
              <a:tr h="497967">
                <a:tc>
                  <a:txBody>
                    <a:bodyPr/>
                    <a:lstStyle/>
                    <a:p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08585" algn="ctr">
                        <a:lnSpc>
                          <a:spcPct val="991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 smtClean="0"/>
                        <a:t>23</a:t>
                      </a:r>
                      <a:r>
                        <a:rPr sz="1100" spc="-25" dirty="0" smtClean="0"/>
                        <a:t> </a:t>
                      </a:r>
                      <a:r>
                        <a:rPr sz="1100" dirty="0" err="1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 smtClean="0"/>
                        <a:t>24</a:t>
                      </a:r>
                      <a:r>
                        <a:rPr sz="1100" spc="-25" dirty="0" smtClean="0"/>
                        <a:t> </a:t>
                      </a:r>
                      <a:r>
                        <a:rPr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 smtClean="0"/>
                        <a:t>2025 </a:t>
                      </a:r>
                      <a:r>
                        <a:rPr lang="ru-RU"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 smtClean="0"/>
                        <a:t>2026 </a:t>
                      </a:r>
                      <a:r>
                        <a:rPr lang="ru-RU"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/>
                        <a:t>Н</a:t>
                      </a:r>
                      <a:r>
                        <a:rPr sz="1400" b="1" dirty="0"/>
                        <a:t>алого</a:t>
                      </a:r>
                      <a:r>
                        <a:rPr sz="1400" b="1" spc="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60" dirty="0"/>
                        <a:t> </a:t>
                      </a:r>
                      <a:r>
                        <a:rPr sz="1400" b="1" dirty="0"/>
                        <a:t>до</a:t>
                      </a:r>
                      <a:r>
                        <a:rPr sz="1400" b="1" spc="-15" dirty="0"/>
                        <a:t>х</a:t>
                      </a:r>
                      <a:r>
                        <a:rPr sz="1400" b="1" dirty="0"/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90,4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91,8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92,7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Налог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на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рибыль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Налог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на доходы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с </a:t>
                      </a:r>
                      <a:r>
                        <a:rPr sz="1400" spc="5" dirty="0"/>
                        <a:t>ф</a:t>
                      </a:r>
                      <a:r>
                        <a:rPr sz="1400" dirty="0"/>
                        <a:t>и</a:t>
                      </a:r>
                      <a:r>
                        <a:rPr sz="1400" spc="-10" dirty="0"/>
                        <a:t>з</a:t>
                      </a:r>
                      <a:r>
                        <a:rPr sz="1400" dirty="0"/>
                        <a:t>и</a:t>
                      </a:r>
                      <a:r>
                        <a:rPr sz="1400" spc="-10" dirty="0"/>
                        <a:t>ч</a:t>
                      </a:r>
                      <a:r>
                        <a:rPr sz="1400" dirty="0"/>
                        <a:t>еских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лиц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69,4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66,5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66,6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64,2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Акцизы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858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Налог, взимаемый в связи с применением упрощенной системы налогообложения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Еди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налог</a:t>
                      </a:r>
                      <a:r>
                        <a:rPr sz="1400" spc="-10" dirty="0"/>
                        <a:t> </a:t>
                      </a:r>
                      <a:r>
                        <a:rPr sz="1400" dirty="0"/>
                        <a:t>на 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менен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доход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Еди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сельскохо</a:t>
                      </a:r>
                      <a:r>
                        <a:rPr sz="1400" spc="-5" dirty="0"/>
                        <a:t>зя</a:t>
                      </a:r>
                      <a:r>
                        <a:rPr sz="1400" dirty="0"/>
                        <a:t>йст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40" dirty="0"/>
                        <a:t> </a:t>
                      </a:r>
                      <a:r>
                        <a:rPr sz="1400" dirty="0"/>
                        <a:t>налог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858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Налог, взимаемый в связи с применением патентной системы налогообложения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1,6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Налог на имущество организаций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Гос</a:t>
                      </a:r>
                      <a:r>
                        <a:rPr sz="1400" spc="-15" dirty="0"/>
                        <a:t>у</a:t>
                      </a:r>
                      <a:r>
                        <a:rPr sz="1400" dirty="0"/>
                        <a:t>дарст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ая</a:t>
                      </a:r>
                      <a:r>
                        <a:rPr sz="1400" spc="-40" dirty="0"/>
                        <a:t> </a:t>
                      </a:r>
                      <a:r>
                        <a:rPr sz="1400" dirty="0"/>
                        <a:t>пошлина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/>
                        <a:t>Н</a:t>
                      </a:r>
                      <a:r>
                        <a:rPr sz="1400" b="1" dirty="0"/>
                        <a:t>ена</a:t>
                      </a:r>
                      <a:r>
                        <a:rPr sz="1400" b="1" spc="5" dirty="0"/>
                        <a:t>л</a:t>
                      </a:r>
                      <a:r>
                        <a:rPr sz="1400" b="1" dirty="0"/>
                        <a:t>ого</a:t>
                      </a:r>
                      <a:r>
                        <a:rPr sz="1400" b="1" spc="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60" dirty="0"/>
                        <a:t> </a:t>
                      </a:r>
                      <a:r>
                        <a:rPr sz="1400" b="1" dirty="0"/>
                        <a:t>до</a:t>
                      </a:r>
                      <a:r>
                        <a:rPr sz="1400" b="1" spc="-15" dirty="0"/>
                        <a:t>х</a:t>
                      </a:r>
                      <a:r>
                        <a:rPr sz="1400" b="1" dirty="0"/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9,6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8,2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Аре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дная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плата</a:t>
                      </a:r>
                      <a:r>
                        <a:rPr sz="1400" spc="-15" dirty="0"/>
                        <a:t> </a:t>
                      </a:r>
                      <a:r>
                        <a:rPr sz="1400" spc="-5" dirty="0"/>
                        <a:t>з</a:t>
                      </a:r>
                      <a:r>
                        <a:rPr sz="1400" dirty="0"/>
                        <a:t>а земельные</a:t>
                      </a:r>
                      <a:r>
                        <a:rPr sz="1400" spc="-25" dirty="0"/>
                        <a:t> </a:t>
                      </a:r>
                      <a:r>
                        <a:rPr sz="1400" spc="-15" dirty="0"/>
                        <a:t>у</a:t>
                      </a:r>
                      <a:r>
                        <a:rPr sz="1400" spc="-5" dirty="0"/>
                        <a:t>ч</a:t>
                      </a:r>
                      <a:r>
                        <a:rPr sz="1400" dirty="0"/>
                        <a:t>астки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Аре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да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им</a:t>
                      </a:r>
                      <a:r>
                        <a:rPr sz="1400" spc="-20" dirty="0"/>
                        <a:t>у</a:t>
                      </a:r>
                      <a:r>
                        <a:rPr sz="1400" dirty="0"/>
                        <a:t>щест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/>
                        <a:t>Плата за воздействие на окружающую среду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/>
                        <a:t>Доход от оказания платных услуг и компенсации затрат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Реализация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им</a:t>
                      </a:r>
                      <a:r>
                        <a:rPr sz="1400" spc="-20" dirty="0"/>
                        <a:t>у</a:t>
                      </a:r>
                      <a:r>
                        <a:rPr sz="1400" dirty="0"/>
                        <a:t>щест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а, прода</a:t>
                      </a:r>
                      <a:r>
                        <a:rPr sz="1400" spc="10" dirty="0"/>
                        <a:t>ж</a:t>
                      </a:r>
                      <a:r>
                        <a:rPr sz="1400" dirty="0"/>
                        <a:t>а</a:t>
                      </a:r>
                      <a:r>
                        <a:rPr sz="1400" spc="-25" dirty="0"/>
                        <a:t> </a:t>
                      </a:r>
                      <a:r>
                        <a:rPr sz="1400" spc="-5" dirty="0"/>
                        <a:t>з</a:t>
                      </a:r>
                      <a:r>
                        <a:rPr sz="1400" dirty="0"/>
                        <a:t>емли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2349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Штра</a:t>
                      </a:r>
                      <a:r>
                        <a:rPr lang="ru-RU" sz="1400" spc="5" dirty="0"/>
                        <a:t>ф</a:t>
                      </a:r>
                      <a:r>
                        <a:rPr lang="ru-RU" sz="1400" dirty="0"/>
                        <a:t>ы,</a:t>
                      </a:r>
                      <a:r>
                        <a:rPr lang="ru-RU" sz="1400" spc="-50" dirty="0"/>
                        <a:t> </a:t>
                      </a:r>
                      <a:r>
                        <a:rPr lang="ru-RU" sz="1400" dirty="0"/>
                        <a:t>санкц</a:t>
                      </a:r>
                      <a:r>
                        <a:rPr lang="ru-RU" sz="1400" spc="-5" dirty="0"/>
                        <a:t>и</a:t>
                      </a:r>
                      <a:r>
                        <a:rPr lang="ru-RU" sz="1400" dirty="0"/>
                        <a:t>и,</a:t>
                      </a:r>
                      <a:r>
                        <a:rPr lang="ru-RU" sz="1400" spc="-15" dirty="0"/>
                        <a:t> </a:t>
                      </a:r>
                      <a:r>
                        <a:rPr lang="ru-RU" sz="1400" spc="-10" dirty="0"/>
                        <a:t>в</a:t>
                      </a:r>
                      <a:r>
                        <a:rPr lang="ru-RU" sz="1400" dirty="0"/>
                        <a:t>о</a:t>
                      </a:r>
                      <a:r>
                        <a:rPr lang="ru-RU" sz="1400" spc="-5" dirty="0"/>
                        <a:t>з</a:t>
                      </a:r>
                      <a:r>
                        <a:rPr lang="ru-RU" sz="1400" dirty="0"/>
                        <a:t>мещен</a:t>
                      </a:r>
                      <a:r>
                        <a:rPr lang="ru-RU" sz="1400" spc="-5" dirty="0"/>
                        <a:t>и</a:t>
                      </a:r>
                      <a:r>
                        <a:rPr lang="ru-RU" sz="1400" dirty="0"/>
                        <a:t>е </a:t>
                      </a:r>
                      <a:r>
                        <a:rPr lang="ru-RU" sz="1400" spc="-10" dirty="0"/>
                        <a:t>у</a:t>
                      </a:r>
                      <a:r>
                        <a:rPr lang="ru-RU" sz="1400" dirty="0"/>
                        <a:t>щерба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ИТОГО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52592" y="251524"/>
            <a:ext cx="6219681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latin typeface="Calibri"/>
                <a:cs typeface="Calibri"/>
              </a:rPr>
              <a:t>СОЦИАЛЬНАЯ </a:t>
            </a:r>
            <a:r>
              <a:rPr sz="2400" b="1" dirty="0" smtClean="0">
                <a:solidFill>
                  <a:srgbClr val="7030A0"/>
                </a:solidFill>
                <a:latin typeface="Calibri"/>
                <a:cs typeface="Calibri"/>
              </a:rPr>
              <a:t>СФЕРА</a:t>
            </a:r>
            <a:endParaRPr lang="ru-RU" sz="2400" b="1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</a:pP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1. Расходы бюджета муниципального образования</a:t>
            </a: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Щербиновский район на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социальную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сферу</a:t>
            </a:r>
            <a:endParaRPr lang="ru-RU" sz="1600" b="1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r"/>
            <a:r>
              <a:rPr sz="1100" b="1" dirty="0" err="1" smtClean="0">
                <a:latin typeface="Calibri"/>
                <a:cs typeface="Calibri"/>
              </a:rPr>
              <a:t>м</a:t>
            </a:r>
            <a:r>
              <a:rPr sz="1100" b="1" spc="-5" dirty="0" err="1" smtClean="0">
                <a:latin typeface="Calibri"/>
                <a:cs typeface="Calibri"/>
              </a:rPr>
              <a:t>л</a:t>
            </a:r>
            <a:r>
              <a:rPr sz="1100" b="1" dirty="0" err="1" smtClean="0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.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уб.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2586" y="5652120"/>
            <a:ext cx="6219681" cy="6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2. Расходы бюджета муниципального образования Щербиновский район на социальную сферу на 1 жителя</a:t>
            </a:r>
          </a:p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sz="1100" b="1" spc="-10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уб.</a:t>
            </a:r>
            <a:endParaRPr sz="1100" dirty="0">
              <a:latin typeface="Calibri"/>
              <a:cs typeface="Calibri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947642"/>
              </p:ext>
            </p:extLst>
          </p:nvPr>
        </p:nvGraphicFramePr>
        <p:xfrm>
          <a:off x="197472" y="1651903"/>
          <a:ext cx="6529909" cy="362321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08112"/>
                <a:gridCol w="553245"/>
                <a:gridCol w="432048"/>
                <a:gridCol w="446037"/>
                <a:gridCol w="490067"/>
                <a:gridCol w="432048"/>
                <a:gridCol w="432048"/>
                <a:gridCol w="432048"/>
                <a:gridCol w="432048"/>
                <a:gridCol w="504056"/>
                <a:gridCol w="432048"/>
                <a:gridCol w="432048"/>
                <a:gridCol w="504056"/>
              </a:tblGrid>
              <a:tr h="34179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 показателя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Исполнено 2023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год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2024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2025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2026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192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Расходы всего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1 316,6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100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*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1 057,1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100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*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994,2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100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*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989,2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100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*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68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том числе на социальную сферу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960,1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72,9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853,5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80,7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800,3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80,5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805,3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81,4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38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из них образование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798,9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60,7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83,2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718,1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67,9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84,2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682,5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68,6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85,3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687,2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69,5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85,3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53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здравоохранение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41,7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3,2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4,3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0,00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0,0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0,0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90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социальная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политика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71,0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5,4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7,4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76,3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7,2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67,4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68,1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6,9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8,5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21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культура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13,3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13,7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11,6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11,5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1,4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38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физкультура и спорт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35,2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3,7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45,4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4,3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5,3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38,8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3,9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4,9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38,5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3,8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effectLst/>
                        </a:rPr>
                        <a:t>4,8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58159"/>
              </p:ext>
            </p:extLst>
          </p:nvPr>
        </p:nvGraphicFramePr>
        <p:xfrm>
          <a:off x="428603" y="6364040"/>
          <a:ext cx="6143668" cy="225651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35730"/>
                <a:gridCol w="1008112"/>
                <a:gridCol w="1008112"/>
                <a:gridCol w="1008112"/>
                <a:gridCol w="983602"/>
              </a:tblGrid>
              <a:tr h="545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Исполнено </a:t>
                      </a:r>
                      <a:br>
                        <a:rPr lang="ru-RU" sz="1200" dirty="0" smtClean="0"/>
                      </a:br>
                      <a:r>
                        <a:rPr lang="ru-RU" sz="1200" dirty="0" smtClean="0"/>
                        <a:t>2023 год</a:t>
                      </a:r>
                      <a:endParaRPr lang="ru-RU" sz="1200" b="1" dirty="0">
                        <a:latin typeface="Times New Roman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4839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Расходы на социальную сферу, в расчете на 1 жителя, руб.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28 554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25 384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23 801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23 950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5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из них: образование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23 760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21 357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20 298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20 438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5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здравоохранение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1 240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5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социальная политика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2 112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2 269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2 005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2 025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5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культура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396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345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342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5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физическая культура и спорт </a:t>
                      </a:r>
                      <a:endParaRPr lang="ru-RU" sz="120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1 046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1 351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1 153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1 145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476672" y="227329"/>
            <a:ext cx="5976663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ОБРАЗОВАНИЕ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45"/>
              </a:spcBef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 район на образование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76672" y="4499995"/>
            <a:ext cx="604867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образование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513678"/>
              </p:ext>
            </p:extLst>
          </p:nvPr>
        </p:nvGraphicFramePr>
        <p:xfrm>
          <a:off x="406958" y="1547665"/>
          <a:ext cx="6048671" cy="259624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504055"/>
                <a:gridCol w="648072"/>
                <a:gridCol w="864096"/>
                <a:gridCol w="676275"/>
                <a:gridCol w="835893"/>
                <a:gridCol w="676275"/>
                <a:gridCol w="844005"/>
              </a:tblGrid>
              <a:tr h="42560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3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772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социальную сферу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853,5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800,3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образование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718,1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84,2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682,5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687,2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30570"/>
              </p:ext>
            </p:extLst>
          </p:nvPr>
        </p:nvGraphicFramePr>
        <p:xfrm>
          <a:off x="415976" y="5076057"/>
          <a:ext cx="6098057" cy="378432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42755"/>
                <a:gridCol w="683017"/>
                <a:gridCol w="758908"/>
                <a:gridCol w="607126"/>
                <a:gridCol w="758908"/>
                <a:gridCol w="683017"/>
                <a:gridCol w="764326"/>
              </a:tblGrid>
              <a:tr h="2613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Наименование показателя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2024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2025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718,1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682,5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687,2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</a:tr>
              <a:tr h="2381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 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94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дошкольное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252,6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35,2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229,3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33,6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239,7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34,9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81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общее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360,4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364,8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53,4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359,6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52,3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97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дополнительное образование детей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61,6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52,9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52,9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26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молодежная политика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0,5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0,5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0,5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97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другие вопросы в области образования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39,7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32,3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4,7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31,8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4,6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0689" y="1115587"/>
            <a:ext cx="568863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ЗДРАВООХРАНЕНИЕ</a:t>
            </a:r>
          </a:p>
          <a:p>
            <a:pPr marL="12065" marR="5080" indent="-1270" algn="ctr">
              <a:lnSpc>
                <a:spcPct val="100000"/>
              </a:lnSpc>
              <a:spcBef>
                <a:spcPts val="7"/>
              </a:spcBef>
            </a:pPr>
            <a:endParaRPr sz="24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r>
              <a:rPr sz="1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Объём расходов бюджета муниципального образования Щербиновский район на здравоохранение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561322"/>
              </p:ext>
            </p:extLst>
          </p:nvPr>
        </p:nvGraphicFramePr>
        <p:xfrm>
          <a:off x="510188" y="2627786"/>
          <a:ext cx="6000790" cy="304061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622669"/>
                <a:gridCol w="504056"/>
                <a:gridCol w="936103"/>
                <a:gridCol w="576065"/>
                <a:gridCol w="933139"/>
                <a:gridCol w="507021"/>
                <a:gridCol w="921737"/>
              </a:tblGrid>
              <a:tr h="64294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3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150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социальную сферу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853,5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800,3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</a:t>
                      </a:r>
                      <a:r>
                        <a:rPr lang="ru-RU" sz="1500" dirty="0" smtClean="0"/>
                        <a:t>здравоохранение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8606" y="183705"/>
            <a:ext cx="606043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СОЦИАЛЬНАЯ </a:t>
            </a:r>
            <a:r>
              <a:rPr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ПОЛИТИКА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1245"/>
              </a:spcBef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 район на социальную политику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8606" y="3995936"/>
            <a:ext cx="606043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социальную политику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8605" y="8239938"/>
            <a:ext cx="606044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2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льшая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ую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омочий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орга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ам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мест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ом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ле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</a:t>
            </a:r>
            <a:r>
              <a:rPr sz="1200" spc="5" dirty="0">
                <a:latin typeface="Calibri"/>
                <a:cs typeface="Calibri"/>
              </a:rPr>
              <a:t>ес</a:t>
            </a:r>
            <a:r>
              <a:rPr sz="1200" dirty="0">
                <a:latin typeface="Calibri"/>
                <a:cs typeface="Calibri"/>
              </a:rPr>
              <a:t>пече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выплаты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- пе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платы,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й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ир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тавши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без попече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лей).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995755"/>
              </p:ext>
            </p:extLst>
          </p:nvPr>
        </p:nvGraphicFramePr>
        <p:xfrm>
          <a:off x="428604" y="1691683"/>
          <a:ext cx="6000790" cy="235088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39499"/>
                <a:gridCol w="718656"/>
                <a:gridCol w="722987"/>
                <a:gridCol w="605072"/>
                <a:gridCol w="785818"/>
                <a:gridCol w="642942"/>
                <a:gridCol w="785816"/>
              </a:tblGrid>
              <a:tr h="42560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4423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социальную сферу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853,5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800,3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423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</a:t>
                      </a:r>
                      <a:r>
                        <a:rPr lang="ru-RU" sz="1300" dirty="0" smtClean="0"/>
                        <a:t>социал</a:t>
                      </a:r>
                      <a:r>
                        <a:rPr lang="ru-RU" sz="1300" spc="-5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лити</a:t>
                      </a:r>
                      <a:r>
                        <a:rPr lang="ru-RU" sz="1300" spc="-10" dirty="0" smtClean="0"/>
                        <a:t>к</a:t>
                      </a:r>
                      <a:r>
                        <a:rPr lang="ru-RU" sz="1300" dirty="0" smtClean="0"/>
                        <a:t>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76,3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8,9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67,4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8,4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68,1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8,5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471259"/>
              </p:ext>
            </p:extLst>
          </p:nvPr>
        </p:nvGraphicFramePr>
        <p:xfrm>
          <a:off x="463110" y="4572001"/>
          <a:ext cx="6000790" cy="357196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45488"/>
                <a:gridCol w="683017"/>
                <a:gridCol w="758908"/>
                <a:gridCol w="607126"/>
                <a:gridCol w="758908"/>
                <a:gridCol w="683017"/>
                <a:gridCol w="764326"/>
              </a:tblGrid>
              <a:tr h="42497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 </a:t>
                      </a:r>
                      <a:endParaRPr lang="ru-RU" sz="12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 </a:t>
                      </a:r>
                      <a:endParaRPr lang="ru-RU" sz="12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8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baseline="0" dirty="0" smtClean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% в расходах на </a:t>
                      </a:r>
                      <a:r>
                        <a:rPr lang="ru-RU" sz="1100" baseline="0" dirty="0" smtClean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% в расходах на </a:t>
                      </a:r>
                      <a:r>
                        <a:rPr lang="ru-RU" sz="1100" baseline="0" dirty="0" smtClean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4264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Расходы на </a:t>
                      </a:r>
                      <a:r>
                        <a:rPr lang="ru-RU" sz="1200" dirty="0" smtClean="0"/>
                        <a:t>социальную политику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76,3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100,0</a:t>
                      </a: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67,4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100,0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68,1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 smtClean="0">
                          <a:effectLst/>
                        </a:rPr>
                        <a:t>100,0</a:t>
                      </a:r>
                    </a:p>
                  </a:txBody>
                  <a:tcPr marL="0" marR="0" marT="0" marB="0" anchor="ctr"/>
                </a:tc>
              </a:tr>
              <a:tr h="267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 том числе: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</a:tr>
              <a:tr h="29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пенсионное обеспечение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11,7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11,1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10,9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8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охрана семьи и детства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63,9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83,7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56,2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83,4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57,0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240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другие вопросы в области социальной политики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4,6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3,7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680" y="351281"/>
            <a:ext cx="587343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Обеспечение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жильё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детей-сирот и детей, оставшихся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без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попечения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родителей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0031" y="3347864"/>
            <a:ext cx="651732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ам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ах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краевой,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50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dirty="0">
                <a:latin typeface="Calibri"/>
                <a:cs typeface="Calibri"/>
              </a:rPr>
              <a:t>тв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нной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ог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м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н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ая 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на 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ор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айона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 smtClean="0">
                <a:latin typeface="Calibri"/>
                <a:cs typeface="Calibri"/>
              </a:rPr>
              <a:t>2</a:t>
            </a:r>
            <a:r>
              <a:rPr sz="1600" spc="-10" dirty="0" smtClean="0">
                <a:latin typeface="Calibri"/>
                <a:cs typeface="Calibri"/>
              </a:rPr>
              <a:t>0</a:t>
            </a:r>
            <a:r>
              <a:rPr lang="ru-RU" sz="1600" spc="-10" dirty="0" smtClean="0">
                <a:latin typeface="Calibri"/>
                <a:cs typeface="Calibri"/>
              </a:rPr>
              <a:t>20</a:t>
            </a:r>
            <a:r>
              <a:rPr sz="1600" spc="100" dirty="0" smtClean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по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5" dirty="0" smtClean="0">
                <a:latin typeface="Calibri"/>
                <a:cs typeface="Calibri"/>
              </a:rPr>
              <a:t>20</a:t>
            </a:r>
            <a:r>
              <a:rPr lang="ru-RU" sz="1600" spc="-5" dirty="0" smtClean="0">
                <a:latin typeface="Calibri"/>
                <a:cs typeface="Calibri"/>
              </a:rPr>
              <a:t>23 годы</a:t>
            </a:r>
            <a:r>
              <a:rPr sz="1600" spc="100" dirty="0" smtClean="0">
                <a:latin typeface="Calibri"/>
                <a:cs typeface="Calibri"/>
              </a:rPr>
              <a:t> </a:t>
            </a:r>
            <a:r>
              <a:rPr lang="ru-RU" sz="1600" dirty="0" smtClean="0">
                <a:latin typeface="Calibri"/>
                <a:cs typeface="Calibri"/>
              </a:rPr>
              <a:t>приобретено</a:t>
            </a:r>
            <a:r>
              <a:rPr sz="1600" spc="110" dirty="0" smtClean="0">
                <a:latin typeface="Calibri"/>
                <a:cs typeface="Calibri"/>
              </a:rPr>
              <a:t> </a:t>
            </a:r>
            <a:r>
              <a:rPr lang="ru-RU" sz="1600" spc="-5" dirty="0" smtClean="0">
                <a:latin typeface="Calibri"/>
                <a:cs typeface="Calibri"/>
              </a:rPr>
              <a:t>36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dirty="0" err="1" smtClean="0">
                <a:latin typeface="Calibri"/>
                <a:cs typeface="Calibri"/>
              </a:rPr>
              <a:t>кв</a:t>
            </a:r>
            <a:r>
              <a:rPr sz="1600" spc="5" dirty="0" err="1" smtClean="0">
                <a:latin typeface="Calibri"/>
                <a:cs typeface="Calibri"/>
              </a:rPr>
              <a:t>а</a:t>
            </a:r>
            <a:r>
              <a:rPr sz="1600" spc="-10" dirty="0" err="1" smtClean="0">
                <a:latin typeface="Calibri"/>
                <a:cs typeface="Calibri"/>
              </a:rPr>
              <a:t>р</a:t>
            </a:r>
            <a:r>
              <a:rPr sz="1600" dirty="0" err="1" smtClean="0">
                <a:latin typeface="Calibri"/>
                <a:cs typeface="Calibri"/>
              </a:rPr>
              <a:t>т</a:t>
            </a:r>
            <a:r>
              <a:rPr sz="1600" spc="-10" dirty="0" err="1" smtClean="0">
                <a:latin typeface="Calibri"/>
                <a:cs typeface="Calibri"/>
              </a:rPr>
              <a:t>и</a:t>
            </a:r>
            <a:r>
              <a:rPr sz="1600" spc="5" dirty="0" err="1" smtClean="0">
                <a:latin typeface="Calibri"/>
                <a:cs typeface="Calibri"/>
              </a:rPr>
              <a:t>р</a:t>
            </a:r>
            <a:r>
              <a:rPr sz="1600" spc="105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для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</a:t>
            </a:r>
            <a:r>
              <a:rPr sz="1600" spc="-5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.</a:t>
            </a:r>
          </a:p>
          <a:p>
            <a:pPr marL="12700" marR="635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lang="ru-RU" sz="1600" spc="-5" dirty="0" smtClean="0">
                <a:latin typeface="Calibri"/>
                <a:cs typeface="Calibri"/>
              </a:rPr>
              <a:t>2024-2026 </a:t>
            </a:r>
            <a:r>
              <a:rPr sz="1600" spc="-20" dirty="0" err="1" smtClean="0">
                <a:latin typeface="Calibri"/>
                <a:cs typeface="Calibri"/>
              </a:rPr>
              <a:t>г</a:t>
            </a:r>
            <a:r>
              <a:rPr sz="1600" spc="-35" dirty="0" err="1" smtClean="0">
                <a:latin typeface="Calibri"/>
                <a:cs typeface="Calibri"/>
              </a:rPr>
              <a:t>о</a:t>
            </a:r>
            <a:r>
              <a:rPr sz="1600" dirty="0" err="1" smtClean="0">
                <a:latin typeface="Calibri"/>
                <a:cs typeface="Calibri"/>
              </a:rPr>
              <a:t>д</a:t>
            </a:r>
            <a:r>
              <a:rPr lang="ru-RU" sz="1600" spc="5" dirty="0" smtClean="0">
                <a:latin typeface="Calibri"/>
                <a:cs typeface="Calibri"/>
              </a:rPr>
              <a:t>ах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spc="-25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плани</a:t>
            </a:r>
            <a:r>
              <a:rPr sz="1600" spc="-25" dirty="0">
                <a:latin typeface="Calibri"/>
                <a:cs typeface="Calibri"/>
              </a:rPr>
              <a:t>р</a:t>
            </a:r>
            <a:r>
              <a:rPr sz="1600" spc="-15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обе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печ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ть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жиль</a:t>
            </a:r>
            <a:r>
              <a:rPr sz="1600" spc="-15" dirty="0" err="1">
                <a:latin typeface="Calibri"/>
                <a:cs typeface="Calibri"/>
              </a:rPr>
              <a:t>ё</a:t>
            </a:r>
            <a:r>
              <a:rPr sz="1600" dirty="0" err="1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lang="ru-RU" sz="1600" spc="-35" dirty="0" smtClean="0">
                <a:latin typeface="Calibri"/>
                <a:cs typeface="Calibri"/>
              </a:rPr>
              <a:t>18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spc="-25" dirty="0" smtClean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 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10" dirty="0">
                <a:latin typeface="Calibri"/>
                <a:cs typeface="Calibri"/>
              </a:rPr>
              <a:t> 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лей.</a:t>
            </a:r>
          </a:p>
        </p:txBody>
      </p:sp>
      <p:sp>
        <p:nvSpPr>
          <p:cNvPr id="9" name="object 9"/>
          <p:cNvSpPr/>
          <p:nvPr/>
        </p:nvSpPr>
        <p:spPr>
          <a:xfrm>
            <a:off x="3786253" y="4788026"/>
            <a:ext cx="2881376" cy="3842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045" y="5508105"/>
            <a:ext cx="3524250" cy="2643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117317"/>
              </p:ext>
            </p:extLst>
          </p:nvPr>
        </p:nvGraphicFramePr>
        <p:xfrm>
          <a:off x="180032" y="1187627"/>
          <a:ext cx="6517323" cy="185738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88729"/>
                <a:gridCol w="432048"/>
                <a:gridCol w="288032"/>
                <a:gridCol w="432048"/>
                <a:gridCol w="288032"/>
                <a:gridCol w="360040"/>
                <a:gridCol w="360040"/>
                <a:gridCol w="432048"/>
                <a:gridCol w="288032"/>
                <a:gridCol w="504056"/>
                <a:gridCol w="360040"/>
                <a:gridCol w="432048"/>
                <a:gridCol w="432048"/>
                <a:gridCol w="432048"/>
                <a:gridCol w="388034"/>
              </a:tblGrid>
              <a:tr h="2483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показателя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2020 г</a:t>
                      </a:r>
                      <a:r>
                        <a:rPr lang="ru-RU" sz="1100" dirty="0"/>
                        <a:t>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2021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2022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2023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</a:t>
                      </a:r>
                      <a:r>
                        <a:rPr lang="ru-RU" sz="1100" dirty="0" smtClean="0"/>
                        <a:t>2024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</a:t>
                      </a:r>
                      <a:r>
                        <a:rPr lang="ru-RU" sz="1100" dirty="0" smtClean="0"/>
                        <a:t>2025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</a:t>
                      </a:r>
                      <a:r>
                        <a:rPr lang="ru-RU" sz="1100" dirty="0" smtClean="0"/>
                        <a:t>2026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1194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Обеспечение жильем детей- сирот и детей, оставшихся без попечения родителей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16,5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15,2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18,7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23,6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14,8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14,8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6628" y="107504"/>
            <a:ext cx="6264694" cy="920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КУЛЬТУРА</a:t>
            </a:r>
          </a:p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 Щербиновский район на культуру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3732" y="3059832"/>
            <a:ext cx="619268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</a:t>
            </a:r>
            <a:r>
              <a:rPr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</a:t>
            </a: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на культуру</a:t>
            </a:r>
          </a:p>
        </p:txBody>
      </p:sp>
      <p:sp>
        <p:nvSpPr>
          <p:cNvPr id="18" name="object 18"/>
          <p:cNvSpPr/>
          <p:nvPr/>
        </p:nvSpPr>
        <p:spPr>
          <a:xfrm>
            <a:off x="1500126" y="6145300"/>
            <a:ext cx="3729076" cy="2747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064846"/>
              </p:ext>
            </p:extLst>
          </p:nvPr>
        </p:nvGraphicFramePr>
        <p:xfrm>
          <a:off x="359478" y="1027173"/>
          <a:ext cx="6201844" cy="210053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46646"/>
                <a:gridCol w="629618"/>
                <a:gridCol w="877626"/>
                <a:gridCol w="778558"/>
                <a:gridCol w="807698"/>
                <a:gridCol w="560454"/>
                <a:gridCol w="801244"/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2024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2025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7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социальную сферу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853,5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800,3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805,3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06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</a:t>
                      </a:r>
                      <a:r>
                        <a:rPr lang="ru-RU" sz="1500" dirty="0" smtClean="0"/>
                        <a:t>культуру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13,7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11,6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11,5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1,4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567144"/>
              </p:ext>
            </p:extLst>
          </p:nvPr>
        </p:nvGraphicFramePr>
        <p:xfrm>
          <a:off x="366342" y="3635898"/>
          <a:ext cx="6192688" cy="282568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83880"/>
                <a:gridCol w="683017"/>
                <a:gridCol w="758908"/>
                <a:gridCol w="607126"/>
                <a:gridCol w="758908"/>
                <a:gridCol w="683017"/>
                <a:gridCol w="717832"/>
              </a:tblGrid>
              <a:tr h="2613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2024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2025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dirty="0" smtClean="0"/>
                        <a:t>культуру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dirty="0" smtClean="0"/>
                        <a:t>культуру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dirty="0" smtClean="0"/>
                        <a:t>культуру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2613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</a:t>
                      </a:r>
                      <a:r>
                        <a:rPr lang="ru-RU" sz="1500" dirty="0" smtClean="0"/>
                        <a:t>культуру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13,7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11,6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11,5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267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в том числе: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</a:tr>
              <a:tr h="7699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spc="-5" dirty="0" smtClean="0"/>
                        <a:t>у</a:t>
                      </a:r>
                      <a:r>
                        <a:rPr lang="ru-RU" sz="1500" dirty="0" smtClean="0"/>
                        <a:t>чр</a:t>
                      </a:r>
                      <a:r>
                        <a:rPr lang="ru-RU" sz="1500" spc="-20" dirty="0" smtClean="0"/>
                        <a:t>е</a:t>
                      </a:r>
                      <a:r>
                        <a:rPr lang="ru-RU" sz="1500" dirty="0" smtClean="0"/>
                        <a:t>ж</a:t>
                      </a:r>
                      <a:r>
                        <a:rPr lang="ru-RU" sz="1500" spc="-15" dirty="0" smtClean="0"/>
                        <a:t>д</a:t>
                      </a:r>
                      <a:r>
                        <a:rPr lang="ru-RU" sz="1500" spc="-5" dirty="0" smtClean="0"/>
                        <a:t>е</a:t>
                      </a:r>
                      <a:r>
                        <a:rPr lang="ru-RU" sz="1500" dirty="0" smtClean="0"/>
                        <a:t>ния </a:t>
                      </a:r>
                      <a:r>
                        <a:rPr lang="ru-RU" sz="1500" spc="-10" dirty="0" smtClean="0"/>
                        <a:t>к</a:t>
                      </a:r>
                      <a:r>
                        <a:rPr lang="ru-RU" sz="1500" spc="-45" dirty="0" smtClean="0"/>
                        <a:t>у</a:t>
                      </a:r>
                      <a:r>
                        <a:rPr lang="ru-RU" sz="1500" dirty="0" smtClean="0"/>
                        <a:t>л</a:t>
                      </a:r>
                      <a:r>
                        <a:rPr lang="ru-RU" sz="1500" spc="-45" dirty="0" smtClean="0"/>
                        <a:t>ь</a:t>
                      </a:r>
                      <a:r>
                        <a:rPr lang="ru-RU" sz="1500" dirty="0" smtClean="0"/>
                        <a:t>т</a:t>
                      </a:r>
                      <a:r>
                        <a:rPr lang="ru-RU" sz="1500" spc="-5" dirty="0" smtClean="0"/>
                        <a:t>у</a:t>
                      </a:r>
                      <a:r>
                        <a:rPr lang="ru-RU" sz="1500" dirty="0" smtClean="0"/>
                        <a:t>ры</a:t>
                      </a:r>
                      <a:r>
                        <a:rPr lang="ru-RU" sz="1500" spc="-50" dirty="0" smtClean="0"/>
                        <a:t> </a:t>
                      </a:r>
                      <a:r>
                        <a:rPr lang="ru-RU" sz="1500" dirty="0" smtClean="0"/>
                        <a:t>и м</a:t>
                      </a:r>
                      <a:r>
                        <a:rPr lang="ru-RU" sz="1500" spc="-10" dirty="0" smtClean="0"/>
                        <a:t>е</a:t>
                      </a:r>
                      <a:r>
                        <a:rPr lang="ru-RU" sz="1500" dirty="0" smtClean="0"/>
                        <a:t>роприятия</a:t>
                      </a:r>
                      <a:r>
                        <a:rPr lang="ru-RU" sz="1500" spc="-30" dirty="0" smtClean="0"/>
                        <a:t> </a:t>
                      </a:r>
                      <a:r>
                        <a:rPr lang="ru-RU" sz="1500" dirty="0" smtClean="0"/>
                        <a:t>в</a:t>
                      </a:r>
                      <a:r>
                        <a:rPr lang="ru-RU" sz="1500" spc="-5" dirty="0" smtClean="0"/>
                        <a:t> </a:t>
                      </a:r>
                      <a:r>
                        <a:rPr lang="ru-RU" sz="1500" dirty="0" smtClean="0"/>
                        <a:t>с</a:t>
                      </a:r>
                      <a:r>
                        <a:rPr lang="ru-RU" sz="1500" spc="5" dirty="0" smtClean="0"/>
                        <a:t>ф</a:t>
                      </a:r>
                      <a:r>
                        <a:rPr lang="ru-RU" sz="1500" spc="-5" dirty="0" smtClean="0"/>
                        <a:t>е</a:t>
                      </a:r>
                      <a:r>
                        <a:rPr lang="ru-RU" sz="1500" dirty="0" smtClean="0"/>
                        <a:t>ре </a:t>
                      </a:r>
                      <a:r>
                        <a:rPr lang="ru-RU" sz="1500" spc="-10" dirty="0" smtClean="0"/>
                        <a:t>к</a:t>
                      </a:r>
                      <a:r>
                        <a:rPr lang="ru-RU" sz="1500" spc="-45" dirty="0" smtClean="0"/>
                        <a:t>у</a:t>
                      </a:r>
                      <a:r>
                        <a:rPr lang="ru-RU" sz="1500" dirty="0" smtClean="0"/>
                        <a:t>л</a:t>
                      </a:r>
                      <a:r>
                        <a:rPr lang="ru-RU" sz="1500" spc="-45" dirty="0" smtClean="0"/>
                        <a:t>ь</a:t>
                      </a:r>
                      <a:r>
                        <a:rPr lang="ru-RU" sz="1500" dirty="0" smtClean="0"/>
                        <a:t>т</a:t>
                      </a:r>
                      <a:r>
                        <a:rPr lang="ru-RU" sz="1500" spc="-5" dirty="0" smtClean="0"/>
                        <a:t>у</a:t>
                      </a:r>
                      <a:r>
                        <a:rPr lang="ru-RU" sz="1500" dirty="0" smtClean="0"/>
                        <a:t>ры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12,0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87,6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87,9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10,1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87,8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59519">
                <a:tc>
                  <a:txBody>
                    <a:bodyPr/>
                    <a:lstStyle/>
                    <a:p>
                      <a:pPr marL="1905" marR="29400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д</a:t>
                      </a:r>
                      <a:r>
                        <a:rPr lang="ru-RU" sz="1500" spc="-15" dirty="0" smtClean="0"/>
                        <a:t>р</a:t>
                      </a:r>
                      <a:r>
                        <a:rPr lang="ru-RU" sz="1500" spc="-5" dirty="0" smtClean="0"/>
                        <a:t>у</a:t>
                      </a:r>
                      <a:r>
                        <a:rPr lang="ru-RU" sz="1500" spc="-10" dirty="0" smtClean="0"/>
                        <a:t>г</a:t>
                      </a:r>
                      <a:r>
                        <a:rPr lang="ru-RU" sz="1500" dirty="0" smtClean="0"/>
                        <a:t>ие</a:t>
                      </a:r>
                      <a:r>
                        <a:rPr lang="ru-RU" sz="1500" spc="-15" dirty="0" smtClean="0"/>
                        <a:t> </a:t>
                      </a:r>
                      <a:r>
                        <a:rPr lang="ru-RU" sz="1500" spc="-10" dirty="0" smtClean="0"/>
                        <a:t>в</a:t>
                      </a:r>
                      <a:r>
                        <a:rPr lang="ru-RU" sz="1500" dirty="0" smtClean="0"/>
                        <a:t>опросы в о</a:t>
                      </a:r>
                      <a:r>
                        <a:rPr lang="ru-RU" sz="1500" spc="-25" dirty="0" smtClean="0"/>
                        <a:t>б</a:t>
                      </a:r>
                      <a:r>
                        <a:rPr lang="ru-RU" sz="1500" dirty="0" smtClean="0"/>
                        <a:t>л</a:t>
                      </a:r>
                      <a:r>
                        <a:rPr lang="ru-RU" sz="1500" spc="-5" dirty="0" smtClean="0"/>
                        <a:t>а</a:t>
                      </a:r>
                      <a:r>
                        <a:rPr lang="ru-RU" sz="1500" dirty="0" smtClean="0"/>
                        <a:t>сти</a:t>
                      </a:r>
                      <a:r>
                        <a:rPr lang="ru-RU" sz="1500" spc="-30" dirty="0" smtClean="0"/>
                        <a:t> </a:t>
                      </a:r>
                      <a:r>
                        <a:rPr lang="ru-RU" sz="1500" spc="-10" dirty="0" smtClean="0"/>
                        <a:t>к</a:t>
                      </a:r>
                      <a:r>
                        <a:rPr lang="ru-RU" sz="1500" spc="-45" dirty="0" smtClean="0"/>
                        <a:t>у</a:t>
                      </a:r>
                      <a:r>
                        <a:rPr lang="ru-RU" sz="1500" dirty="0" smtClean="0"/>
                        <a:t>л</a:t>
                      </a:r>
                      <a:r>
                        <a:rPr lang="ru-RU" sz="1500" spc="-45" dirty="0" smtClean="0"/>
                        <a:t>ь</a:t>
                      </a:r>
                      <a:r>
                        <a:rPr lang="ru-RU" sz="1500" dirty="0" smtClean="0"/>
                        <a:t>т</a:t>
                      </a:r>
                      <a:r>
                        <a:rPr lang="ru-RU" sz="1500" spc="-5" dirty="0" smtClean="0"/>
                        <a:t>у</a:t>
                      </a:r>
                      <a:r>
                        <a:rPr lang="ru-RU" sz="1500" dirty="0" smtClean="0"/>
                        <a:t>ры</a:t>
                      </a:r>
                      <a:endParaRPr lang="ru-RU" sz="15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1,7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12,4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1,4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12,1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1,4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12,2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17114"/>
            <a:ext cx="6048672" cy="828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ФИЗИЧЕСКАЯ КУЛЬТУРА И СПОРТ</a:t>
            </a:r>
          </a:p>
          <a:p>
            <a:pPr marL="12065" marR="5080" indent="-1270" algn="ctr">
              <a:spcBef>
                <a:spcPts val="680"/>
              </a:spcBef>
            </a:pPr>
            <a:r>
              <a:rPr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 Щербиновский район на физическую культуру и спорт</a:t>
            </a:r>
          </a:p>
        </p:txBody>
      </p:sp>
      <p:sp>
        <p:nvSpPr>
          <p:cNvPr id="10" name="object 10"/>
          <p:cNvSpPr/>
          <p:nvPr/>
        </p:nvSpPr>
        <p:spPr>
          <a:xfrm>
            <a:off x="1837366" y="7452320"/>
            <a:ext cx="3500462" cy="16573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477929"/>
              </p:ext>
            </p:extLst>
          </p:nvPr>
        </p:nvGraphicFramePr>
        <p:xfrm>
          <a:off x="364667" y="3771836"/>
          <a:ext cx="6192687" cy="364966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76263"/>
                <a:gridCol w="432048"/>
                <a:gridCol w="792088"/>
                <a:gridCol w="504056"/>
                <a:gridCol w="864096"/>
                <a:gridCol w="456773"/>
                <a:gridCol w="767363"/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2024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2025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0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</a:t>
                      </a:r>
                      <a:r>
                        <a:rPr lang="ru-RU" sz="1100" dirty="0" smtClean="0"/>
                        <a:t>. руб</a:t>
                      </a:r>
                      <a:r>
                        <a:rPr lang="ru-RU" sz="1100" dirty="0"/>
                        <a:t>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dirty="0" smtClean="0"/>
                        <a:t>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</a:t>
                      </a:r>
                      <a:r>
                        <a:rPr lang="ru-RU" sz="1100" dirty="0" smtClean="0"/>
                        <a:t>. руб</a:t>
                      </a:r>
                      <a:r>
                        <a:rPr lang="ru-RU" sz="1100" dirty="0"/>
                        <a:t>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% в расходах на 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</a:t>
                      </a:r>
                      <a:r>
                        <a:rPr lang="ru-RU" sz="1100" dirty="0" smtClean="0"/>
                        <a:t>. руб</a:t>
                      </a:r>
                      <a:r>
                        <a:rPr lang="ru-RU" sz="1100" dirty="0"/>
                        <a:t>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% в расходах на 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5070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физическую культуру  и спорт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38,8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38,5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</a:tr>
              <a:tr h="267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 том числе: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</a:tr>
              <a:tr h="259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5" dirty="0" smtClean="0"/>
                        <a:t>физическая культура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8125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массовый спорт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75,3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88119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другие вопросы в области физической культуры и спорта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object 10"/>
          <p:cNvSpPr txBox="1"/>
          <p:nvPr/>
        </p:nvSpPr>
        <p:spPr>
          <a:xfrm>
            <a:off x="451550" y="3177580"/>
            <a:ext cx="604867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</a:t>
            </a:r>
            <a:r>
              <a:rPr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</a:t>
            </a:r>
            <a:r>
              <a:rPr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район на культуру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77817"/>
              </p:ext>
            </p:extLst>
          </p:nvPr>
        </p:nvGraphicFramePr>
        <p:xfrm>
          <a:off x="317764" y="845546"/>
          <a:ext cx="6203895" cy="232126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698686"/>
                <a:gridCol w="738559"/>
                <a:gridCol w="851567"/>
                <a:gridCol w="625552"/>
                <a:gridCol w="812415"/>
                <a:gridCol w="664703"/>
                <a:gridCol w="812413"/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2024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 2025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План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7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853,5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800,3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805,3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772569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физ</a:t>
                      </a:r>
                      <a:r>
                        <a:rPr lang="ru-RU" sz="1400" spc="5" dirty="0" smtClean="0"/>
                        <a:t>и</a:t>
                      </a:r>
                      <a:r>
                        <a:rPr lang="ru-RU" sz="1400" dirty="0" smtClean="0"/>
                        <a:t>чес</a:t>
                      </a:r>
                      <a:r>
                        <a:rPr lang="ru-RU" sz="1400" spc="-5" dirty="0" smtClean="0"/>
                        <a:t>ку</a:t>
                      </a:r>
                      <a:r>
                        <a:rPr lang="ru-RU" sz="1400" dirty="0" smtClean="0"/>
                        <a:t>ю </a:t>
                      </a:r>
                      <a:r>
                        <a:rPr lang="ru-RU" sz="1400" spc="-10" dirty="0" smtClean="0"/>
                        <a:t>к</a:t>
                      </a:r>
                      <a:r>
                        <a:rPr lang="ru-RU" sz="1400" spc="-45" dirty="0" smtClean="0"/>
                        <a:t>у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45" dirty="0" smtClean="0"/>
                        <a:t>ь</a:t>
                      </a:r>
                      <a:r>
                        <a:rPr lang="ru-RU" sz="1400" dirty="0" smtClean="0"/>
                        <a:t>т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spc="-10" dirty="0" smtClean="0"/>
                        <a:t>р</a:t>
                      </a:r>
                      <a:r>
                        <a:rPr lang="ru-RU" sz="1400" dirty="0" smtClean="0"/>
                        <a:t>у</a:t>
                      </a:r>
                      <a:r>
                        <a:rPr lang="ru-RU" sz="1400" spc="-50" dirty="0" smtClean="0"/>
                        <a:t> </a:t>
                      </a:r>
                      <a:r>
                        <a:rPr lang="ru-RU" sz="1400" dirty="0" smtClean="0"/>
                        <a:t>и спорт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45,4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5,3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38,8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38,5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251520"/>
            <a:ext cx="6048672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НАЦИОНАЛЬНАЯ ОБОРОНА И НАЦИОНАЛЬНАЯ БЕЗОПАСНОСТЬ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6673" y="5065860"/>
            <a:ext cx="604867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МЕЖБЮДЖЕТНЫЕ ТРАНСФЕРТЫ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523048"/>
              </p:ext>
            </p:extLst>
          </p:nvPr>
        </p:nvGraphicFramePr>
        <p:xfrm>
          <a:off x="525169" y="5435192"/>
          <a:ext cx="5996747" cy="35661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728191"/>
                <a:gridCol w="1791544"/>
                <a:gridCol w="833737"/>
                <a:gridCol w="833737"/>
                <a:gridCol w="809538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Вид финансовой помощи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Целевое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назначение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План 2024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9202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Дотация на выравнивание уровня бюджетной обеспеченности сельских поселений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Сокращение различия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в бюджетной обеспеченности между сельскими поселениями </a:t>
                      </a:r>
                      <a:r>
                        <a:rPr lang="ru-RU" sz="1500" baseline="0" dirty="0" err="1" smtClean="0">
                          <a:solidFill>
                            <a:schemeClr val="tx1"/>
                          </a:solidFill>
                        </a:rPr>
                        <a:t>Щербиновского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района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4,0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48640">
                <a:tc gridSpan="2"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в том числе за счет субсидий из краевого бюджета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0040">
                <a:tc gridSpan="2"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за счет районного бюджета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4,0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075085"/>
              </p:ext>
            </p:extLst>
          </p:nvPr>
        </p:nvGraphicFramePr>
        <p:xfrm>
          <a:off x="450251" y="1115617"/>
          <a:ext cx="6024161" cy="3890745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46703"/>
                <a:gridCol w="558329"/>
                <a:gridCol w="593799"/>
                <a:gridCol w="558329"/>
                <a:gridCol w="648072"/>
                <a:gridCol w="593799"/>
                <a:gridCol w="525130"/>
              </a:tblGrid>
              <a:tr h="2380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Наименование показателя </a:t>
                      </a:r>
                      <a:endParaRPr lang="ru-RU" sz="12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2024 </a:t>
                      </a:r>
                      <a:r>
                        <a:rPr lang="ru-RU" sz="1300" b="1" dirty="0"/>
                        <a:t>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2025 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2026 </a:t>
                      </a:r>
                      <a:r>
                        <a:rPr lang="ru-RU" sz="1300" b="1" dirty="0"/>
                        <a:t>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</a:t>
                      </a:r>
                      <a:r>
                        <a:rPr lang="ru-RU" sz="1100" b="1" dirty="0" smtClean="0"/>
                        <a:t>. руб</a:t>
                      </a:r>
                      <a:r>
                        <a:rPr lang="ru-RU" sz="1100" b="1" dirty="0"/>
                        <a:t>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% в </a:t>
                      </a:r>
                      <a:r>
                        <a:rPr lang="ru-RU" sz="1100" b="1" dirty="0" smtClean="0"/>
                        <a:t>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</a:t>
                      </a:r>
                      <a:r>
                        <a:rPr lang="ru-RU" sz="1100" b="1" dirty="0" smtClean="0"/>
                        <a:t>. руб</a:t>
                      </a:r>
                      <a:r>
                        <a:rPr lang="ru-RU" sz="1100" b="1" dirty="0"/>
                        <a:t>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% в 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</a:t>
                      </a:r>
                      <a:r>
                        <a:rPr lang="ru-RU" sz="1100" b="1" dirty="0" smtClean="0"/>
                        <a:t>. руб</a:t>
                      </a:r>
                      <a:r>
                        <a:rPr lang="ru-RU" sz="1100" b="1" dirty="0"/>
                        <a:t>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% в 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596679">
                <a:tc>
                  <a:txBody>
                    <a:bodyPr/>
                    <a:lstStyle/>
                    <a:p>
                      <a:pPr marL="635" marR="13970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Все</a:t>
                      </a:r>
                      <a:r>
                        <a:rPr lang="ru-RU" sz="1300" spc="-25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5" dirty="0" smtClean="0"/>
                        <a:t> 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spc="-15" dirty="0" smtClean="0"/>
                        <a:t>д</a:t>
                      </a:r>
                      <a:r>
                        <a:rPr lang="ru-RU" sz="1300" dirty="0" smtClean="0"/>
                        <a:t>ов на 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</a:t>
                      </a:r>
                      <a:r>
                        <a:rPr lang="ru-RU" sz="1300" spc="-50" dirty="0" smtClean="0"/>
                        <a:t> </a:t>
                      </a:r>
                      <a:r>
                        <a:rPr lang="ru-RU" sz="1300" dirty="0" smtClean="0"/>
                        <a:t>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у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и 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</a:t>
                      </a:r>
                      <a:r>
                        <a:rPr lang="ru-RU" sz="1300" spc="-50" dirty="0" smtClean="0"/>
                        <a:t> </a:t>
                      </a:r>
                      <a:r>
                        <a:rPr lang="ru-RU" sz="1300" dirty="0" smtClean="0"/>
                        <a:t>б</a:t>
                      </a:r>
                      <a:r>
                        <a:rPr lang="ru-RU" sz="1300" spc="-10" dirty="0" smtClean="0"/>
                        <a:t>е</a:t>
                      </a:r>
                      <a:r>
                        <a:rPr lang="ru-RU" sz="1300" dirty="0" smtClean="0"/>
                        <a:t>зо</a:t>
                      </a:r>
                      <a:r>
                        <a:rPr lang="ru-RU" sz="1300" spc="-5" dirty="0" smtClean="0"/>
                        <a:t>па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ость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16,74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13,83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13,70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</a:tr>
              <a:tr h="267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</a:tr>
              <a:tr h="596679">
                <a:tc>
                  <a:txBody>
                    <a:bodyPr/>
                    <a:lstStyle/>
                    <a:p>
                      <a:pPr marL="635" marR="17272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Р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dirty="0" smtClean="0"/>
                        <a:t>ды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у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(</a:t>
                      </a:r>
                      <a:r>
                        <a:rPr lang="ru-RU" sz="1300" spc="-10" dirty="0" smtClean="0"/>
                        <a:t>м</a:t>
                      </a:r>
                      <a:r>
                        <a:rPr lang="ru-RU" sz="1300" dirty="0" smtClean="0"/>
                        <a:t>обилиза</a:t>
                      </a:r>
                      <a:r>
                        <a:rPr lang="ru-RU" sz="1300" spc="-5" dirty="0" smtClean="0"/>
                        <a:t>ц</a:t>
                      </a:r>
                      <a:r>
                        <a:rPr lang="ru-RU" sz="1300" dirty="0" smtClean="0"/>
                        <a:t>ио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spc="-1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я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д</a:t>
                      </a:r>
                      <a:r>
                        <a:rPr lang="ru-RU" sz="1300" spc="-25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10" dirty="0" smtClean="0"/>
                        <a:t>т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5" dirty="0" smtClean="0"/>
                        <a:t>в</a:t>
                      </a:r>
                      <a:r>
                        <a:rPr lang="ru-RU" sz="1300" spc="-20" dirty="0" smtClean="0"/>
                        <a:t>к</a:t>
                      </a:r>
                      <a:r>
                        <a:rPr lang="ru-RU" sz="1300" dirty="0" smtClean="0"/>
                        <a:t>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э</a:t>
                      </a:r>
                      <a:r>
                        <a:rPr lang="ru-RU" sz="1300" spc="-30" dirty="0" smtClean="0"/>
                        <a:t>к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оми</a:t>
                      </a:r>
                      <a:r>
                        <a:rPr lang="ru-RU" sz="1300" spc="-5" dirty="0" smtClean="0"/>
                        <a:t>к</a:t>
                      </a:r>
                      <a:r>
                        <a:rPr lang="ru-RU" sz="1300" dirty="0" smtClean="0"/>
                        <a:t>и)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0,434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0,044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0,044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8559">
                <a:tc>
                  <a:txBody>
                    <a:bodyPr/>
                    <a:lstStyle/>
                    <a:p>
                      <a:pPr marL="635" marR="26797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Р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dirty="0" smtClean="0"/>
                        <a:t>ды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б</a:t>
                      </a:r>
                      <a:r>
                        <a:rPr lang="ru-RU" sz="1300" spc="-10" dirty="0" smtClean="0"/>
                        <a:t>е</a:t>
                      </a:r>
                      <a:r>
                        <a:rPr lang="ru-RU" sz="1300" dirty="0" smtClean="0"/>
                        <a:t>зо</a:t>
                      </a:r>
                      <a:r>
                        <a:rPr lang="ru-RU" sz="1300" spc="-5" dirty="0" smtClean="0"/>
                        <a:t>па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ость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16,306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13,787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13,655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992919">
                <a:tc>
                  <a:txBody>
                    <a:bodyPr/>
                    <a:lstStyle/>
                    <a:p>
                      <a:pPr marL="635" marR="9017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в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spc="-50" dirty="0" smtClean="0"/>
                        <a:t>т</a:t>
                      </a:r>
                      <a:r>
                        <a:rPr lang="ru-RU" sz="1300" dirty="0" smtClean="0"/>
                        <a:t>.ч.</a:t>
                      </a:r>
                      <a:r>
                        <a:rPr lang="ru-RU" sz="1300" spc="5" dirty="0" smtClean="0"/>
                        <a:t> </a:t>
                      </a:r>
                      <a:r>
                        <a:rPr lang="ru-RU" sz="1300" dirty="0" smtClean="0"/>
                        <a:t>защита</a:t>
                      </a:r>
                      <a:r>
                        <a:rPr lang="ru-RU" sz="1300" spc="-2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30" dirty="0" smtClean="0"/>
                        <a:t>е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ния</a:t>
                      </a:r>
                      <a:r>
                        <a:rPr lang="ru-RU" sz="1300" spc="-30" dirty="0" smtClean="0"/>
                        <a:t> </a:t>
                      </a:r>
                      <a:r>
                        <a:rPr lang="ru-RU" sz="1300" dirty="0" smtClean="0"/>
                        <a:t>и 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рри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dirty="0" smtClean="0"/>
                        <a:t>ории</a:t>
                      </a:r>
                      <a:r>
                        <a:rPr lang="ru-RU" sz="1300" spc="-30" dirty="0" smtClean="0"/>
                        <a:t> </a:t>
                      </a:r>
                      <a:r>
                        <a:rPr lang="ru-RU" sz="1300" dirty="0" smtClean="0"/>
                        <a:t>от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чр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зв</a:t>
                      </a:r>
                      <a:r>
                        <a:rPr lang="ru-RU" sz="1300" spc="-5" dirty="0" smtClean="0"/>
                        <a:t>ы</a:t>
                      </a:r>
                      <a:r>
                        <a:rPr lang="ru-RU" sz="1300" dirty="0" smtClean="0"/>
                        <a:t>чай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ых сит</a:t>
                      </a:r>
                      <a:r>
                        <a:rPr lang="ru-RU" sz="1300" spc="-5" dirty="0" smtClean="0"/>
                        <a:t>уа</a:t>
                      </a:r>
                      <a:r>
                        <a:rPr lang="ru-RU" sz="1300" dirty="0" smtClean="0"/>
                        <a:t>ций</a:t>
                      </a:r>
                      <a:r>
                        <a:rPr lang="ru-RU" sz="1300" spc="-40" dirty="0" smtClean="0"/>
                        <a:t>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dirty="0" smtClean="0"/>
                        <a:t>рир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дно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и 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20" dirty="0" smtClean="0"/>
                        <a:t>е</a:t>
                      </a:r>
                      <a:r>
                        <a:rPr lang="ru-RU" sz="1300" dirty="0" smtClean="0"/>
                        <a:t>х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нно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20" dirty="0" smtClean="0"/>
                        <a:t> </a:t>
                      </a:r>
                      <a:r>
                        <a:rPr lang="ru-RU" sz="1300" dirty="0" smtClean="0"/>
                        <a:t>хар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spc="-10" dirty="0" smtClean="0"/>
                        <a:t>к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, </a:t>
                      </a:r>
                      <a:r>
                        <a:rPr lang="ru-RU" sz="1300" spc="-10" dirty="0" smtClean="0"/>
                        <a:t>г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жд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нс</a:t>
                      </a:r>
                      <a:r>
                        <a:rPr lang="ru-RU" sz="1300" spc="-20" dirty="0" smtClean="0"/>
                        <a:t>к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я</a:t>
                      </a:r>
                      <a:r>
                        <a:rPr lang="ru-RU" sz="1300" spc="-20" dirty="0" smtClean="0"/>
                        <a:t> </a:t>
                      </a:r>
                      <a:r>
                        <a:rPr lang="ru-RU" sz="1300" dirty="0" smtClean="0"/>
                        <a:t>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а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16,306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13,787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13,655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56032" y="395538"/>
            <a:ext cx="624141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РЕЗУЛЬТАТЫ ВЫРАВНИВАНИЯ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БЮДЖЕТНОЙ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ОБЕСПЕЧЕННОСТИ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СЕЛЬСКИХ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ПОСЕЛЕНИЙ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ЩЕРБИНОВСКОГО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НА 2024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ГОД</a:t>
            </a:r>
            <a:endParaRPr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904" y="4716018"/>
            <a:ext cx="6200140" cy="2451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264795" algn="just">
              <a:lnSpc>
                <a:spcPct val="100000"/>
              </a:lnSpc>
            </a:pPr>
            <a:r>
              <a:rPr sz="1400" dirty="0" err="1" smtClean="0">
                <a:latin typeface="Calibri"/>
                <a:cs typeface="Calibri"/>
              </a:rPr>
              <a:t>Превыше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ие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70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-20" dirty="0">
                <a:latin typeface="Calibri"/>
                <a:cs typeface="Calibri"/>
              </a:rPr>
              <a:t>к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ималь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ров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</a:t>
            </a:r>
            <a:r>
              <a:rPr sz="1400" spc="-45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</a:t>
            </a:r>
            <a:r>
              <a:rPr sz="1400" spc="-2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ой 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обе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пече</a:t>
            </a:r>
            <a:r>
              <a:rPr sz="1400" spc="-10" dirty="0" err="1">
                <a:latin typeface="Calibri"/>
                <a:cs typeface="Calibri"/>
              </a:rPr>
              <a:t>нн</a:t>
            </a:r>
            <a:r>
              <a:rPr sz="1400" spc="10" dirty="0" err="1">
                <a:latin typeface="Calibri"/>
                <a:cs typeface="Calibri"/>
              </a:rPr>
              <a:t>о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ти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ад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ми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ималь</a:t>
            </a:r>
            <a:r>
              <a:rPr sz="1400" spc="-5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ым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70" dirty="0" smtClean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4,25</a:t>
            </a:r>
            <a:r>
              <a:rPr sz="1400" spc="5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раза,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после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3,7 </a:t>
            </a:r>
            <a:r>
              <a:rPr sz="1400" dirty="0" err="1" smtClean="0">
                <a:latin typeface="Calibri"/>
                <a:cs typeface="Calibri"/>
              </a:rPr>
              <a:t>раза</a:t>
            </a:r>
            <a:r>
              <a:rPr sz="1400" dirty="0" smtClean="0">
                <a:latin typeface="Calibri"/>
                <a:cs typeface="Calibri"/>
              </a:rPr>
              <a:t>.</a:t>
            </a:r>
            <a:r>
              <a:rPr lang="ru-RU" sz="1400" dirty="0" smtClean="0">
                <a:latin typeface="Calibri"/>
                <a:cs typeface="Calibri"/>
              </a:rPr>
              <a:t> </a:t>
            </a:r>
          </a:p>
          <a:p>
            <a:pPr marL="12700" marR="5715" indent="264795" algn="just">
              <a:lnSpc>
                <a:spcPct val="100000"/>
              </a:lnSpc>
            </a:pPr>
            <a:r>
              <a:rPr sz="1400" dirty="0" err="1" smtClean="0">
                <a:latin typeface="Calibri"/>
                <a:cs typeface="Calibri"/>
              </a:rPr>
              <a:t>С</a:t>
            </a:r>
            <a:r>
              <a:rPr sz="1400" spc="-15" dirty="0" err="1" smtClean="0">
                <a:latin typeface="Calibri"/>
                <a:cs typeface="Calibri"/>
              </a:rPr>
              <a:t>т</a:t>
            </a:r>
            <a:r>
              <a:rPr sz="1400" dirty="0" err="1" smtClean="0">
                <a:latin typeface="Calibri"/>
                <a:cs typeface="Calibri"/>
              </a:rPr>
              <a:t>епень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100" dirty="0" smtClean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ра</a:t>
            </a:r>
            <a:r>
              <a:rPr sz="1400" spc="-10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личия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у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аи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2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лее </a:t>
            </a:r>
            <a:r>
              <a:rPr sz="1400" spc="-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аиме</a:t>
            </a:r>
            <a:r>
              <a:rPr sz="1400" spc="-5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ее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обе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пече</a:t>
            </a:r>
            <a:r>
              <a:rPr sz="1400" spc="-10" dirty="0" err="1" smtClean="0">
                <a:latin typeface="Calibri"/>
                <a:cs typeface="Calibri"/>
              </a:rPr>
              <a:t>нн</a:t>
            </a:r>
            <a:r>
              <a:rPr sz="1400" dirty="0" err="1" smtClean="0">
                <a:latin typeface="Calibri"/>
                <a:cs typeface="Calibri"/>
              </a:rPr>
              <a:t>ыми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95" dirty="0" smtClean="0">
                <a:latin typeface="Calibri"/>
                <a:cs typeface="Calibri"/>
              </a:rPr>
              <a:t> 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spc="-25" dirty="0" err="1" smtClean="0">
                <a:latin typeface="Calibri"/>
                <a:cs typeface="Calibri"/>
              </a:rPr>
              <a:t>е</a:t>
            </a:r>
            <a:r>
              <a:rPr sz="1400" dirty="0" err="1" smtClean="0">
                <a:latin typeface="Calibri"/>
                <a:cs typeface="Calibri"/>
              </a:rPr>
              <a:t>ль</a:t>
            </a:r>
            <a:r>
              <a:rPr sz="1400" spc="5" dirty="0" err="1" smtClean="0">
                <a:latin typeface="Calibri"/>
                <a:cs typeface="Calibri"/>
              </a:rPr>
              <a:t>с</a:t>
            </a:r>
            <a:r>
              <a:rPr sz="1400" spc="-5" dirty="0" err="1" smtClean="0">
                <a:latin typeface="Calibri"/>
                <a:cs typeface="Calibri"/>
              </a:rPr>
              <a:t>к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sz="1400" spc="10" dirty="0" err="1" smtClean="0">
                <a:latin typeface="Calibri"/>
                <a:cs typeface="Calibri"/>
              </a:rPr>
              <a:t>м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lang="ru-RU"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по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ле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sz="1400" spc="-10" dirty="0" err="1" smtClean="0">
                <a:latin typeface="Calibri"/>
                <a:cs typeface="Calibri"/>
              </a:rPr>
              <a:t>я</a:t>
            </a:r>
            <a:r>
              <a:rPr sz="1400" dirty="0" err="1" smtClean="0">
                <a:latin typeface="Calibri"/>
                <a:cs typeface="Calibri"/>
              </a:rPr>
              <a:t>ми</a:t>
            </a:r>
            <a:r>
              <a:rPr sz="1400" spc="15" dirty="0" smtClean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овс</a:t>
            </a:r>
            <a:r>
              <a:rPr sz="1400" spc="-2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райо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ле </a:t>
            </a:r>
            <a:r>
              <a:rPr sz="1400" dirty="0" err="1">
                <a:latin typeface="Calibri"/>
                <a:cs typeface="Calibri"/>
              </a:rPr>
              <a:t>ра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пр</a:t>
            </a:r>
            <a:r>
              <a:rPr sz="1400" spc="-10" dirty="0" err="1">
                <a:latin typeface="Calibri"/>
                <a:cs typeface="Calibri"/>
              </a:rPr>
              <a:t>е</a:t>
            </a:r>
            <a:r>
              <a:rPr sz="1400" spc="-15" dirty="0" err="1">
                <a:latin typeface="Calibri"/>
                <a:cs typeface="Calibri"/>
              </a:rPr>
              <a:t>д</a:t>
            </a:r>
            <a:r>
              <a:rPr sz="1400" spc="-25" dirty="0" err="1">
                <a:latin typeface="Calibri"/>
                <a:cs typeface="Calibri"/>
              </a:rPr>
              <a:t>е</a:t>
            </a:r>
            <a:r>
              <a:rPr sz="1400" dirty="0" err="1">
                <a:latin typeface="Calibri"/>
                <a:cs typeface="Calibri"/>
              </a:rPr>
              <a:t>ле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5" dirty="0" err="1" smtClean="0">
                <a:latin typeface="Calibri"/>
                <a:cs typeface="Calibri"/>
              </a:rPr>
              <a:t>д</a:t>
            </a:r>
            <a:r>
              <a:rPr sz="1400" spc="-10" dirty="0" err="1" smtClean="0">
                <a:latin typeface="Calibri"/>
                <a:cs typeface="Calibri"/>
              </a:rPr>
              <a:t>о</a:t>
            </a:r>
            <a:r>
              <a:rPr sz="1400" dirty="0" err="1" smtClean="0">
                <a:latin typeface="Calibri"/>
                <a:cs typeface="Calibri"/>
              </a:rPr>
              <a:t>таци</a:t>
            </a:r>
            <a:r>
              <a:rPr lang="ru-RU" sz="1400" dirty="0" smtClean="0">
                <a:latin typeface="Calibri"/>
                <a:cs typeface="Calibri"/>
              </a:rPr>
              <a:t>и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остави</a:t>
            </a:r>
            <a:r>
              <a:rPr lang="ru-RU" sz="1400" dirty="0" smtClean="0">
                <a:latin typeface="Calibri"/>
                <a:cs typeface="Calibri"/>
              </a:rPr>
              <a:t>т</a:t>
            </a:r>
            <a:r>
              <a:rPr sz="1400" spc="15" dirty="0" smtClean="0">
                <a:latin typeface="Calibri"/>
                <a:cs typeface="Calibri"/>
              </a:rPr>
              <a:t> </a:t>
            </a:r>
            <a:r>
              <a:rPr lang="ru-RU" sz="1400" dirty="0" smtClean="0">
                <a:latin typeface="Calibri"/>
                <a:cs typeface="Calibri"/>
              </a:rPr>
              <a:t>1,16 </a:t>
            </a:r>
            <a:r>
              <a:rPr sz="1400" dirty="0" err="1" smtClean="0">
                <a:latin typeface="Calibri"/>
                <a:cs typeface="Calibri"/>
              </a:rPr>
              <a:t>ра</a:t>
            </a:r>
            <a:r>
              <a:rPr sz="1400" spc="-5" dirty="0" err="1" smtClean="0">
                <a:latin typeface="Calibri"/>
                <a:cs typeface="Calibri"/>
              </a:rPr>
              <a:t>з</a:t>
            </a:r>
            <a:r>
              <a:rPr sz="1400" dirty="0" err="1" smtClean="0">
                <a:latin typeface="Calibri"/>
                <a:cs typeface="Calibri"/>
              </a:rPr>
              <a:t>а</a:t>
            </a:r>
            <a:r>
              <a:rPr sz="1400" dirty="0" smtClean="0">
                <a:latin typeface="Calibri"/>
                <a:cs typeface="Calibri"/>
              </a:rPr>
              <a:t>.</a:t>
            </a:r>
            <a:endParaRPr lang="ru-RU" sz="1400" dirty="0" smtClean="0">
              <a:latin typeface="Calibri"/>
              <a:cs typeface="Calibri"/>
            </a:endParaRPr>
          </a:p>
          <a:p>
            <a:pPr marL="12700" marR="5715" indent="264795" algn="just">
              <a:lnSpc>
                <a:spcPct val="100000"/>
              </a:lnSpc>
            </a:pPr>
            <a:endParaRPr lang="ru-RU" sz="14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065" marR="5080" indent="-1270" algn="ctr"/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МУНИЦИПАЛЬНЫЙ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ДОЛГ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СТРУКТУРА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МУНИЦИПАЛЬНОГО ДОЛГА ЩЕРБИНОВСКОГО РАЙОНА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65025"/>
              </p:ext>
            </p:extLst>
          </p:nvPr>
        </p:nvGraphicFramePr>
        <p:xfrm>
          <a:off x="333466" y="1475659"/>
          <a:ext cx="6286544" cy="302666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621809"/>
                <a:gridCol w="1832367"/>
                <a:gridCol w="1832368"/>
              </a:tblGrid>
              <a:tr h="706247">
                <a:tc>
                  <a:txBody>
                    <a:bodyPr/>
                    <a:lstStyle/>
                    <a:p>
                      <a:pPr marL="290195" marR="283845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сельского поселения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195" marR="28384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tx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о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3515" marR="175260" indent="-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tx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осле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spc="-125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фиро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2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Ейс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0,63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Екатериновское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lang="ru-RU" sz="1500" spc="-3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500" spc="-25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lang="ru-RU" sz="1500" spc="-5" dirty="0" smtClean="0">
                          <a:solidFill>
                            <a:schemeClr val="tx1"/>
                          </a:solidFill>
                        </a:rPr>
                        <a:t>ае</a:t>
                      </a:r>
                      <a:r>
                        <a:rPr lang="ru-RU" sz="1500" spc="-1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ru-RU" sz="1500" spc="-3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Новощербиновское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Старощербиновское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2,17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2,17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Шабельское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812137"/>
              </p:ext>
            </p:extLst>
          </p:nvPr>
        </p:nvGraphicFramePr>
        <p:xfrm>
          <a:off x="786672" y="7167970"/>
          <a:ext cx="5666664" cy="151073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923076"/>
                <a:gridCol w="871794"/>
                <a:gridCol w="871794"/>
              </a:tblGrid>
              <a:tr h="5279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им</a:t>
                      </a:r>
                      <a:r>
                        <a:rPr sz="1500" spc="-10" dirty="0"/>
                        <a:t>е</a:t>
                      </a:r>
                      <a:r>
                        <a:rPr sz="1500" dirty="0"/>
                        <a:t>но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ние</a:t>
                      </a:r>
                      <a:r>
                        <a:rPr sz="1500" spc="-50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за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0" dirty="0" smtClean="0"/>
                        <a:t>23</a:t>
                      </a:r>
                      <a:r>
                        <a:rPr lang="ru-RU" sz="1500" spc="5" baseline="0" dirty="0" smtClean="0"/>
                        <a:t> </a:t>
                      </a:r>
                      <a:r>
                        <a:rPr sz="1500" spc="-55" dirty="0" smtClean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  <a:tabLst/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0" dirty="0" smtClean="0"/>
                        <a:t>24</a:t>
                      </a:r>
                      <a:r>
                        <a:rPr lang="ru-RU" sz="1500" spc="5" baseline="0" dirty="0" smtClean="0"/>
                        <a:t> </a:t>
                      </a:r>
                      <a:r>
                        <a:rPr sz="1500" spc="-55" dirty="0" smtClean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239429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dirty="0"/>
                        <a:t>Б</a:t>
                      </a:r>
                      <a:r>
                        <a:rPr sz="1500" spc="-30" dirty="0"/>
                        <a:t>ю</a:t>
                      </a:r>
                      <a:r>
                        <a:rPr sz="1500" dirty="0"/>
                        <a:t>д</a:t>
                      </a:r>
                      <a:r>
                        <a:rPr sz="1500" spc="-25" dirty="0"/>
                        <a:t>ж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тные</a:t>
                      </a:r>
                      <a:r>
                        <a:rPr sz="1500" spc="-40" dirty="0"/>
                        <a:t> </a:t>
                      </a:r>
                      <a:r>
                        <a:rPr sz="1500" spc="-10" dirty="0"/>
                        <a:t>к</a:t>
                      </a:r>
                      <a:r>
                        <a:rPr sz="1500" dirty="0"/>
                        <a:t>р</a:t>
                      </a:r>
                      <a:r>
                        <a:rPr sz="1500" spc="-20" dirty="0"/>
                        <a:t>е</a:t>
                      </a:r>
                      <a:r>
                        <a:rPr sz="1500" dirty="0"/>
                        <a:t>диты,</a:t>
                      </a:r>
                      <a:r>
                        <a:rPr sz="1500" spc="-20" dirty="0"/>
                        <a:t> </a:t>
                      </a:r>
                      <a:r>
                        <a:rPr sz="1500" dirty="0"/>
                        <a:t>мл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.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б.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47,3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47,3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503948">
                <a:tc>
                  <a:txBody>
                    <a:bodyPr/>
                    <a:lstStyle/>
                    <a:p>
                      <a:pPr marL="1270" marR="379730">
                        <a:lnSpc>
                          <a:spcPct val="100000"/>
                        </a:lnSpc>
                      </a:pPr>
                      <a:r>
                        <a:rPr sz="1500" dirty="0"/>
                        <a:t>Р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с</a:t>
                      </a:r>
                      <a:r>
                        <a:rPr sz="1500" spc="-25" dirty="0"/>
                        <a:t>хо</a:t>
                      </a:r>
                      <a:r>
                        <a:rPr sz="1500" dirty="0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на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обс</a:t>
                      </a:r>
                      <a:r>
                        <a:rPr sz="1500" spc="5" dirty="0"/>
                        <a:t>л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жи</a:t>
                      </a:r>
                      <a:r>
                        <a:rPr sz="1500" spc="-10" dirty="0"/>
                        <a:t>в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ние </a:t>
                      </a:r>
                      <a:r>
                        <a:rPr sz="1500" spc="-20" dirty="0"/>
                        <a:t>м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ницип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л</a:t>
                      </a:r>
                      <a:r>
                        <a:rPr sz="1500" spc="-10" dirty="0"/>
                        <a:t>ьн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г</a:t>
                      </a:r>
                      <a:r>
                        <a:rPr sz="1500" dirty="0"/>
                        <a:t>о</a:t>
                      </a:r>
                      <a:r>
                        <a:rPr sz="1500" spc="-30" dirty="0"/>
                        <a:t> </a:t>
                      </a:r>
                      <a:r>
                        <a:rPr sz="1500" spc="-15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л</a:t>
                      </a:r>
                      <a:r>
                        <a:rPr sz="1500" spc="-10" dirty="0"/>
                        <a:t>г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,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мл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.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б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0,02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0,05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239429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spc="-20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л</a:t>
                      </a:r>
                      <a:r>
                        <a:rPr sz="1500" spc="-20" dirty="0"/>
                        <a:t>г</a:t>
                      </a:r>
                      <a:r>
                        <a:rPr sz="1500" dirty="0"/>
                        <a:t>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я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н</a:t>
                      </a:r>
                      <a:r>
                        <a:rPr sz="1500" spc="-5" dirty="0"/>
                        <a:t>а</a:t>
                      </a:r>
                      <a:r>
                        <a:rPr sz="1500" spc="-10" dirty="0"/>
                        <a:t>гр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з</a:t>
                      </a:r>
                      <a:r>
                        <a:rPr sz="1500" spc="-15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,</a:t>
                      </a:r>
                      <a:r>
                        <a:rPr sz="1500" spc="-5" dirty="0"/>
                        <a:t> </a:t>
                      </a:r>
                      <a:r>
                        <a:rPr sz="1500" dirty="0"/>
                        <a:t>%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18,2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18,0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86127" y="214261"/>
            <a:ext cx="714375" cy="892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4663" y="1475656"/>
            <a:ext cx="6120681" cy="4870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15" algn="ctr">
              <a:lnSpc>
                <a:spcPct val="100000"/>
              </a:lnSpc>
            </a:pPr>
            <a:r>
              <a:rPr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УВАЖАЕМЫЕ ЩЕРБИНОВЦЫ</a:t>
            </a:r>
            <a:r>
              <a:rPr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!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/>
              <a:cs typeface="Calibri"/>
            </a:endParaRPr>
          </a:p>
          <a:p>
            <a:pPr marL="69215" algn="ctr">
              <a:lnSpc>
                <a:spcPct val="100000"/>
              </a:lnSpc>
            </a:pPr>
            <a:endParaRPr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8255" indent="358140" algn="just">
              <a:lnSpc>
                <a:spcPct val="100000"/>
              </a:lnSpc>
              <a:spcBef>
                <a:spcPts val="1115"/>
              </a:spcBef>
            </a:pP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вами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з</a:t>
            </a:r>
            <a:r>
              <a:rPr sz="1600" spc="-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ание,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</a:t>
            </a:r>
            <a:r>
              <a:rPr sz="1600" spc="-2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ме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тра</a:t>
            </a:r>
            <a:r>
              <a:rPr sz="1600" spc="-35" dirty="0">
                <a:latin typeface="Calibri"/>
                <a:cs typeface="Calibri"/>
              </a:rPr>
              <a:t>ж</a:t>
            </a:r>
            <a:r>
              <a:rPr sz="1600" spc="-10" dirty="0">
                <a:latin typeface="Calibri"/>
                <a:cs typeface="Calibri"/>
              </a:rPr>
              <a:t>ены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пара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тры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10" dirty="0">
                <a:latin typeface="Calibri"/>
                <a:cs typeface="Calibri"/>
              </a:rPr>
              <a:t> 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1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иц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паль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</a:t>
            </a:r>
            <a:r>
              <a:rPr sz="1600" spc="-5" dirty="0">
                <a:latin typeface="Calibri"/>
                <a:cs typeface="Calibri"/>
              </a:rPr>
              <a:t>з</a:t>
            </a:r>
            <a:r>
              <a:rPr sz="1600" spc="-10" dirty="0">
                <a:latin typeface="Calibri"/>
                <a:cs typeface="Calibri"/>
              </a:rPr>
              <a:t>ован</a:t>
            </a:r>
            <a:r>
              <a:rPr sz="1600" spc="-25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Щ</a:t>
            </a:r>
            <a:r>
              <a:rPr sz="1600" spc="-10" dirty="0">
                <a:latin typeface="Calibri"/>
                <a:cs typeface="Calibri"/>
              </a:rPr>
              <a:t>ербиновский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район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 err="1">
                <a:latin typeface="Calibri"/>
                <a:cs typeface="Calibri"/>
              </a:rPr>
              <a:t>н</a:t>
            </a:r>
            <a:r>
              <a:rPr sz="1600" spc="-10" dirty="0" err="1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 smtClean="0">
                <a:latin typeface="Calibri"/>
                <a:cs typeface="Calibri"/>
              </a:rPr>
              <a:t>20</a:t>
            </a:r>
            <a:r>
              <a:rPr lang="ru-RU" sz="1600" spc="-15" dirty="0" smtClean="0">
                <a:latin typeface="Calibri"/>
                <a:cs typeface="Calibri"/>
              </a:rPr>
              <a:t>24</a:t>
            </a:r>
            <a:r>
              <a:rPr sz="1600" spc="25" dirty="0" smtClean="0">
                <a:latin typeface="Calibri"/>
                <a:cs typeface="Calibri"/>
              </a:rPr>
              <a:t> </a:t>
            </a:r>
            <a:r>
              <a:rPr lang="ru-RU" sz="1600" spc="-10" dirty="0" smtClean="0">
                <a:latin typeface="Calibri"/>
                <a:cs typeface="Calibri"/>
              </a:rPr>
              <a:t>год и на плановый период 2025 и 2026 годов.</a:t>
            </a:r>
            <a:endParaRPr sz="1600" dirty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40" dirty="0">
                <a:latin typeface="Calibri"/>
                <a:cs typeface="Calibri"/>
              </a:rPr>
              <a:t>ж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5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граждан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–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ок</a:t>
            </a:r>
            <a:r>
              <a:rPr sz="1600" spc="-25" dirty="0">
                <a:latin typeface="Calibri"/>
                <a:cs typeface="Calibri"/>
              </a:rPr>
              <a:t>у</a:t>
            </a:r>
            <a:r>
              <a:rPr sz="1600" spc="-5" dirty="0">
                <a:latin typeface="Calibri"/>
                <a:cs typeface="Calibri"/>
              </a:rPr>
              <a:t>ме</a:t>
            </a:r>
            <a:r>
              <a:rPr sz="1600" spc="-10" dirty="0">
                <a:latin typeface="Calibri"/>
                <a:cs typeface="Calibri"/>
              </a:rPr>
              <a:t>нт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(анали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ич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ский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материал), разра</a:t>
            </a:r>
            <a:r>
              <a:rPr sz="1600" spc="-20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25" dirty="0">
                <a:latin typeface="Calibri"/>
                <a:cs typeface="Calibri"/>
              </a:rPr>
              <a:t>ы</a:t>
            </a:r>
            <a:r>
              <a:rPr sz="1600" spc="-10" dirty="0">
                <a:latin typeface="Calibri"/>
                <a:cs typeface="Calibri"/>
              </a:rPr>
              <a:t>ва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мый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35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лик</a:t>
            </a:r>
            <a:r>
              <a:rPr sz="1600" spc="-25" dirty="0">
                <a:latin typeface="Calibri"/>
                <a:cs typeface="Calibri"/>
              </a:rPr>
              <a:t>уе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ткры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ом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5" dirty="0">
                <a:latin typeface="Calibri"/>
                <a:cs typeface="Calibri"/>
              </a:rPr>
              <a:t>у</a:t>
            </a: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ц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ях пр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до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10" dirty="0">
                <a:latin typeface="Calibri"/>
                <a:cs typeface="Calibri"/>
              </a:rPr>
              <a:t>та</a:t>
            </a:r>
            <a:r>
              <a:rPr sz="1600" spc="-1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ления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</a:t>
            </a:r>
            <a:r>
              <a:rPr sz="1600" spc="-2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жда</a:t>
            </a:r>
            <a:r>
              <a:rPr sz="1600" spc="-2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ам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акту</a:t>
            </a:r>
            <a:r>
              <a:rPr sz="1600" spc="-2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ин</a:t>
            </a:r>
            <a:r>
              <a:rPr sz="1600" spc="-5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ормации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тч</a:t>
            </a:r>
            <a:r>
              <a:rPr sz="1600" spc="-30" dirty="0">
                <a:latin typeface="Calibri"/>
                <a:cs typeface="Calibri"/>
              </a:rPr>
              <a:t>ё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ис</a:t>
            </a:r>
            <a:r>
              <a:rPr sz="1600" spc="-20" dirty="0" err="1">
                <a:latin typeface="Calibri"/>
                <a:cs typeface="Calibri"/>
              </a:rPr>
              <a:t>п</a:t>
            </a:r>
            <a:r>
              <a:rPr sz="1600" spc="-40" dirty="0" err="1">
                <a:latin typeface="Calibri"/>
                <a:cs typeface="Calibri"/>
              </a:rPr>
              <a:t>о</a:t>
            </a:r>
            <a:r>
              <a:rPr sz="1600" spc="-10" dirty="0" err="1">
                <a:latin typeface="Calibri"/>
                <a:cs typeface="Calibri"/>
              </a:rPr>
              <a:t>лнении</a:t>
            </a:r>
            <a:r>
              <a:rPr sz="1600" spc="-5" dirty="0" smtClean="0">
                <a:latin typeface="Calibri"/>
                <a:cs typeface="Calibri"/>
              </a:rPr>
              <a:t>.</a:t>
            </a:r>
            <a:endParaRPr lang="ru-RU" sz="1600" spc="-5" dirty="0" smtClean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endParaRPr sz="1600" dirty="0">
              <a:latin typeface="Calibri"/>
              <a:cs typeface="Calibri"/>
            </a:endParaRPr>
          </a:p>
          <a:p>
            <a:pPr marL="67310" algn="ctr">
              <a:lnSpc>
                <a:spcPct val="100000"/>
              </a:lnSpc>
              <a:spcBef>
                <a:spcPts val="1300"/>
              </a:spcBef>
            </a:pPr>
            <a:r>
              <a:rPr sz="1800" dirty="0">
                <a:latin typeface="Calibri"/>
                <a:cs typeface="Calibri"/>
              </a:rPr>
              <a:t>«Б</a:t>
            </a:r>
            <a:r>
              <a:rPr sz="1800" spc="-55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граждан» 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25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 сл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ую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ую и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фо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ма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:</a:t>
            </a:r>
          </a:p>
          <a:p>
            <a:pPr marL="218440" indent="-205740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опис</a:t>
            </a: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ние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0" dirty="0">
                <a:latin typeface="Calibri"/>
                <a:cs typeface="Calibri"/>
              </a:rPr>
              <a:t>ц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оступной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ме;</a:t>
            </a:r>
            <a:endParaRPr sz="1600" dirty="0">
              <a:latin typeface="Calibri"/>
              <a:cs typeface="Calibri"/>
            </a:endParaRPr>
          </a:p>
          <a:p>
            <a:pPr marL="218440" indent="-205740">
              <a:lnSpc>
                <a:spcPct val="100000"/>
              </a:lnSpc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общие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ха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ак</a:t>
            </a: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ер</a:t>
            </a:r>
            <a:r>
              <a:rPr sz="1600" b="1" spc="-1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стики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ета;</a:t>
            </a:r>
            <a:endParaRPr sz="1600" dirty="0">
              <a:latin typeface="Calibri"/>
              <a:cs typeface="Calibri"/>
            </a:endParaRPr>
          </a:p>
          <a:p>
            <a:pPr marL="198120" marR="641985" indent="-186055">
              <a:lnSpc>
                <a:spcPct val="100000"/>
              </a:lnSpc>
            </a:pPr>
            <a:r>
              <a:rPr sz="1600" spc="-15" dirty="0">
                <a:latin typeface="Wingdings"/>
                <a:cs typeface="Wingdings"/>
              </a:rPr>
              <a:t></a:t>
            </a:r>
            <a:r>
              <a:rPr sz="1600" spc="-20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</a:t>
            </a:r>
            <a:r>
              <a:rPr sz="1600" b="1" spc="-3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уппам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рас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з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лам 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ой кла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сифи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</a:t>
            </a:r>
            <a:r>
              <a:rPr sz="1600" b="1" spc="-12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3235" y="8644839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936" y="2"/>
            <a:ext cx="406908" cy="306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05273" y="644654"/>
            <a:ext cx="676655" cy="100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1791" y="987552"/>
            <a:ext cx="5742432" cy="8147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6081" y="288038"/>
            <a:ext cx="0" cy="718185"/>
          </a:xfrm>
          <a:custGeom>
            <a:avLst/>
            <a:gdLst/>
            <a:ahLst/>
            <a:cxnLst/>
            <a:rect l="l" t="t" r="r" b="b"/>
            <a:pathLst>
              <a:path h="718185">
                <a:moveTo>
                  <a:pt x="0" y="717804"/>
                </a:moveTo>
                <a:lnTo>
                  <a:pt x="0" y="0"/>
                </a:lnTo>
              </a:path>
            </a:pathLst>
          </a:custGeom>
          <a:ln w="27432">
            <a:solidFill>
              <a:srgbClr val="97B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96644" y="522723"/>
            <a:ext cx="1209675" cy="3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spc="-120" dirty="0">
                <a:solidFill>
                  <a:srgbClr val="5799C8"/>
                </a:solidFill>
                <a:latin typeface="Courier New"/>
                <a:cs typeface="Courier New"/>
              </a:rPr>
              <a:t>A</a:t>
            </a:r>
            <a:r>
              <a:rPr sz="2150" i="1" spc="-20" dirty="0">
                <a:solidFill>
                  <a:srgbClr val="5799C8"/>
                </a:solidFill>
                <a:latin typeface="Courier New"/>
                <a:cs typeface="Courier New"/>
              </a:rPr>
              <a:t>3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0</a:t>
            </a: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B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C</a:t>
            </a:r>
            <a:r>
              <a:rPr sz="2150" i="1" spc="-105" dirty="0">
                <a:solidFill>
                  <a:srgbClr val="5799C8"/>
                </a:solidFill>
                <a:latin typeface="Courier New"/>
                <a:cs typeface="Courier New"/>
              </a:rPr>
              <a:t>KOE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00933" y="527295"/>
            <a:ext cx="660400" cy="3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M</a:t>
            </a:r>
            <a:r>
              <a:rPr sz="2150" i="1" spc="80" dirty="0">
                <a:solidFill>
                  <a:srgbClr val="5799C8"/>
                </a:solidFill>
                <a:latin typeface="Courier New"/>
                <a:cs typeface="Courier New"/>
              </a:rPr>
              <a:t>O</a:t>
            </a:r>
            <a:r>
              <a:rPr sz="2150" i="1" spc="-215" dirty="0">
                <a:solidFill>
                  <a:srgbClr val="5799C8"/>
                </a:solidFill>
                <a:latin typeface="Courier New"/>
                <a:cs typeface="Courier New"/>
              </a:rPr>
              <a:t>P</a:t>
            </a:r>
            <a:r>
              <a:rPr sz="2150" i="1" spc="-40" dirty="0">
                <a:solidFill>
                  <a:srgbClr val="5799C8"/>
                </a:solidFill>
                <a:latin typeface="Courier New"/>
                <a:cs typeface="Courier New"/>
              </a:rPr>
              <a:t>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25127" y="686277"/>
            <a:ext cx="171450" cy="295911"/>
          </a:xfrm>
          <a:custGeom>
            <a:avLst/>
            <a:gdLst/>
            <a:ahLst/>
            <a:cxnLst/>
            <a:rect l="l" t="t" r="r" b="b"/>
            <a:pathLst>
              <a:path w="171450" h="295909">
                <a:moveTo>
                  <a:pt x="0" y="0"/>
                </a:moveTo>
                <a:lnTo>
                  <a:pt x="170947" y="0"/>
                </a:lnTo>
                <a:lnTo>
                  <a:pt x="170947" y="295718"/>
                </a:lnTo>
                <a:lnTo>
                  <a:pt x="0" y="295718"/>
                </a:lnTo>
                <a:lnTo>
                  <a:pt x="0" y="0"/>
                </a:lnTo>
                <a:close/>
              </a:path>
            </a:pathLst>
          </a:custGeom>
          <a:solidFill>
            <a:srgbClr val="E1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32652" y="717035"/>
            <a:ext cx="1905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50" spc="160" dirty="0">
                <a:solidFill>
                  <a:srgbClr val="ACB5A8"/>
                </a:solidFill>
                <a:latin typeface="Arial"/>
                <a:cs typeface="Arial"/>
              </a:rPr>
              <a:t>..</a:t>
            </a:r>
            <a:endParaRPr sz="1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9" y="285621"/>
            <a:ext cx="2214626" cy="2821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38861" y="3429763"/>
            <a:ext cx="4710430" cy="992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Разработчик: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Финансов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в</a:t>
            </a:r>
            <a:r>
              <a:rPr sz="1600" b="1" spc="-10" dirty="0">
                <a:latin typeface="Calibri"/>
                <a:cs typeface="Calibri"/>
              </a:rPr>
              <a:t>ле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м</a:t>
            </a:r>
            <a:r>
              <a:rPr sz="1600" b="1" spc="-10" dirty="0">
                <a:latin typeface="Calibri"/>
                <a:cs typeface="Calibri"/>
              </a:rPr>
              <a:t>униципаль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образ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вания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вский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ай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1507" y="5144645"/>
            <a:ext cx="3627120" cy="1731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ес: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339725" marR="33337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З</a:t>
            </a:r>
            <a:r>
              <a:rPr sz="1600" b="1" spc="-20" dirty="0">
                <a:latin typeface="Calibri"/>
                <a:cs typeface="Calibri"/>
              </a:rPr>
              <a:t>5</a:t>
            </a:r>
            <a:r>
              <a:rPr sz="1600" b="1" spc="-15" dirty="0">
                <a:latin typeface="Calibri"/>
                <a:cs typeface="Calibri"/>
              </a:rPr>
              <a:t>362</a:t>
            </a:r>
            <a:r>
              <a:rPr sz="1600" b="1" spc="-10" dirty="0">
                <a:latin typeface="Calibri"/>
                <a:cs typeface="Calibri"/>
              </a:rPr>
              <a:t>0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75" dirty="0">
                <a:latin typeface="Calibri"/>
                <a:cs typeface="Calibri"/>
              </a:rPr>
              <a:t>у</a:t>
            </a:r>
            <a:r>
              <a:rPr sz="1600" b="1" spc="-10" dirty="0">
                <a:latin typeface="Calibri"/>
                <a:cs typeface="Calibri"/>
              </a:rPr>
              <a:t>л. Сове</a:t>
            </a:r>
            <a:r>
              <a:rPr sz="1600" b="1" spc="-20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ов,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д</a:t>
            </a:r>
            <a:r>
              <a:rPr sz="1600" b="1" spc="-5" dirty="0">
                <a:latin typeface="Calibri"/>
                <a:cs typeface="Calibri"/>
              </a:rPr>
              <a:t>.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6</a:t>
            </a:r>
            <a:r>
              <a:rPr sz="1600" b="1" spc="-1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леф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(8615</a:t>
            </a:r>
            <a:r>
              <a:rPr sz="1600" b="1" spc="-10" dirty="0">
                <a:latin typeface="Calibri"/>
                <a:cs typeface="Calibri"/>
              </a:rPr>
              <a:t>1)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5" dirty="0">
                <a:latin typeface="Calibri"/>
                <a:cs typeface="Calibri"/>
              </a:rPr>
              <a:t>,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фа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с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10" dirty="0">
                <a:latin typeface="Calibri"/>
                <a:cs typeface="Calibri"/>
              </a:rPr>
              <a:t> ад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ес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э</a:t>
            </a:r>
            <a:r>
              <a:rPr sz="1600" b="1" spc="-10" dirty="0">
                <a:latin typeface="Calibri"/>
                <a:cs typeface="Calibri"/>
              </a:rPr>
              <a:t>лект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онной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почты: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  <a:hlinkClick r:id="rId4"/>
              </a:rPr>
              <a:t>fu</a:t>
            </a:r>
            <a:r>
              <a:rPr sz="1600" b="1" spc="-10" dirty="0">
                <a:latin typeface="Calibri"/>
                <a:cs typeface="Calibri"/>
                <a:hlinkClick r:id="rId4"/>
              </a:rPr>
              <a:t>sr</a:t>
            </a:r>
            <a:r>
              <a:rPr sz="1600" b="1" spc="-20" dirty="0">
                <a:latin typeface="Calibri"/>
                <a:cs typeface="Calibri"/>
                <a:hlinkClick r:id="rId4"/>
              </a:rPr>
              <a:t>b</a:t>
            </a:r>
            <a:r>
              <a:rPr sz="1600" b="1" spc="-15" dirty="0">
                <a:latin typeface="Calibri"/>
                <a:cs typeface="Calibri"/>
                <a:hlinkClick r:id="rId4"/>
              </a:rPr>
              <a:t>@</a:t>
            </a:r>
            <a:r>
              <a:rPr sz="1600" b="1" spc="-20" dirty="0">
                <a:latin typeface="Calibri"/>
                <a:cs typeface="Calibri"/>
                <a:hlinkClick r:id="rId4"/>
              </a:rPr>
              <a:t>ma</a:t>
            </a:r>
            <a:r>
              <a:rPr sz="1600" b="1" dirty="0">
                <a:latin typeface="Calibri"/>
                <a:cs typeface="Calibri"/>
                <a:hlinkClick r:id="rId4"/>
              </a:rPr>
              <a:t>i</a:t>
            </a:r>
            <a:r>
              <a:rPr sz="1600" b="1" spc="-5" dirty="0">
                <a:latin typeface="Calibri"/>
                <a:cs typeface="Calibri"/>
                <a:hlinkClick r:id="rId4"/>
              </a:rPr>
              <a:t>l</a:t>
            </a:r>
            <a:r>
              <a:rPr sz="1600" b="1" dirty="0">
                <a:latin typeface="Calibri"/>
                <a:cs typeface="Calibri"/>
                <a:hlinkClick r:id="rId4"/>
              </a:rPr>
              <a:t>.</a:t>
            </a:r>
            <a:r>
              <a:rPr sz="1600" b="1" spc="-15" dirty="0">
                <a:latin typeface="Calibri"/>
                <a:cs typeface="Calibri"/>
                <a:hlinkClick r:id="rId4"/>
              </a:rPr>
              <a:t>ru</a:t>
            </a:r>
            <a:r>
              <a:rPr sz="1600" b="1" spc="-10" dirty="0">
                <a:latin typeface="Calibri"/>
                <a:cs typeface="Calibri"/>
              </a:rPr>
              <a:t> сайт 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ации: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  <a:hlinkClick r:id="rId5"/>
              </a:rPr>
              <a:t>h</a:t>
            </a:r>
            <a:r>
              <a:rPr sz="1600" b="1" spc="-35" dirty="0">
                <a:latin typeface="Calibri"/>
                <a:cs typeface="Calibri"/>
                <a:hlinkClick r:id="rId5"/>
              </a:rPr>
              <a:t>t</a:t>
            </a:r>
            <a:r>
              <a:rPr sz="1600" b="1" spc="-10" dirty="0">
                <a:latin typeface="Calibri"/>
                <a:cs typeface="Calibri"/>
                <a:hlinkClick r:id="rId5"/>
              </a:rPr>
              <a:t>t</a:t>
            </a:r>
            <a:r>
              <a:rPr sz="1600" b="1" spc="-20" dirty="0">
                <a:latin typeface="Calibri"/>
                <a:cs typeface="Calibri"/>
                <a:hlinkClick r:id="rId5"/>
              </a:rPr>
              <a:t>p</a:t>
            </a:r>
            <a:r>
              <a:rPr sz="1600" b="1" spc="-10" dirty="0">
                <a:latin typeface="Calibri"/>
                <a:cs typeface="Calibri"/>
                <a:hlinkClick r:id="rId5"/>
              </a:rPr>
              <a:t>:/</a:t>
            </a:r>
            <a:r>
              <a:rPr sz="1600" b="1" spc="-60" dirty="0">
                <a:latin typeface="Calibri"/>
                <a:cs typeface="Calibri"/>
                <a:hlinkClick r:id="rId5"/>
              </a:rPr>
              <a:t>/</a:t>
            </a:r>
            <a:r>
              <a:rPr sz="1600" b="1" spc="-25" dirty="0">
                <a:latin typeface="Calibri"/>
                <a:cs typeface="Calibri"/>
                <a:hlinkClick r:id="rId5"/>
              </a:rPr>
              <a:t>st</a:t>
            </a:r>
            <a:r>
              <a:rPr sz="1600" b="1" spc="-10" dirty="0">
                <a:latin typeface="Calibri"/>
                <a:cs typeface="Calibri"/>
                <a:hlinkClick r:id="rId5"/>
              </a:rPr>
              <a:t>a</a:t>
            </a:r>
            <a:r>
              <a:rPr sz="1600" b="1" spc="-50" dirty="0">
                <a:latin typeface="Calibri"/>
                <a:cs typeface="Calibri"/>
                <a:hlinkClick r:id="rId5"/>
              </a:rPr>
              <a:t>r</a:t>
            </a:r>
            <a:r>
              <a:rPr sz="1600" b="1" spc="-10" dirty="0">
                <a:latin typeface="Calibri"/>
                <a:cs typeface="Calibri"/>
                <a:hlinkClick r:id="rId5"/>
              </a:rPr>
              <a:t>adm.ru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1506" y="7502525"/>
            <a:ext cx="2311400" cy="746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 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5" dirty="0" smtClean="0">
                <a:latin typeface="Calibri"/>
                <a:cs typeface="Calibri"/>
              </a:rPr>
              <a:t>декабрь </a:t>
            </a:r>
            <a:r>
              <a:rPr sz="1600" b="1" spc="-15" dirty="0" smtClean="0">
                <a:latin typeface="Calibri"/>
                <a:cs typeface="Calibri"/>
              </a:rPr>
              <a:t>20</a:t>
            </a:r>
            <a:r>
              <a:rPr lang="ru-RU" sz="1600" b="1" spc="-15" dirty="0" smtClean="0">
                <a:latin typeface="Calibri"/>
                <a:cs typeface="Calibri"/>
              </a:rPr>
              <a:t>23 </a:t>
            </a:r>
            <a:r>
              <a:rPr sz="1600" b="1" spc="-15" dirty="0" err="1" smtClean="0">
                <a:latin typeface="Calibri"/>
                <a:cs typeface="Calibri"/>
              </a:rPr>
              <a:t>г</a:t>
            </a:r>
            <a:r>
              <a:rPr sz="1600" b="1" spc="-45" dirty="0" err="1" smtClean="0">
                <a:latin typeface="Calibri"/>
                <a:cs typeface="Calibri"/>
              </a:rPr>
              <a:t>о</a:t>
            </a:r>
            <a:r>
              <a:rPr sz="1600" b="1" spc="-15" dirty="0" err="1" smtClean="0">
                <a:latin typeface="Calibri"/>
                <a:cs typeface="Calibri"/>
              </a:rPr>
              <a:t>д</a:t>
            </a:r>
            <a:r>
              <a:rPr lang="ru-RU" sz="1600" b="1" spc="-15" dirty="0" smtClean="0">
                <a:latin typeface="Calibri"/>
                <a:cs typeface="Calibri"/>
              </a:rPr>
              <a:t>а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61950" y="3381376"/>
            <a:ext cx="62674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0043" y="142846"/>
            <a:ext cx="6066790" cy="4227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</a:pP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600" b="1" spc="-6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иципаль</a:t>
            </a:r>
            <a:r>
              <a:rPr sz="16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образования</a:t>
            </a:r>
            <a:r>
              <a:rPr sz="16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ербиновский</a:t>
            </a:r>
            <a:r>
              <a:rPr sz="1600" b="1" spc="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район:</a:t>
            </a:r>
            <a:endParaRPr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98120" marR="561975" indent="-185420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236854" algn="l"/>
              </a:tabLst>
            </a:pP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щае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ай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ад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ини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ии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20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овет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marR="5080" indent="-185420">
              <a:lnSpc>
                <a:spcPct val="100000"/>
              </a:lnSpc>
              <a:buFont typeface="Wingdings"/>
              <a:buChar char=""/>
              <a:tabLst>
                <a:tab pos="236854" algn="l"/>
              </a:tabLst>
            </a:pP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лик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ом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печа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ном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дании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«Информа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ионный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л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ень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анов м</a:t>
            </a:r>
            <a:r>
              <a:rPr sz="1400" spc="-10" dirty="0">
                <a:latin typeface="Calibri"/>
                <a:cs typeface="Calibri"/>
              </a:rPr>
              <a:t>ес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  <a:r>
              <a:rPr sz="1400" spc="-15" dirty="0">
                <a:latin typeface="Calibri"/>
                <a:cs typeface="Calibri"/>
              </a:rPr>
              <a:t> 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айон»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выне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ение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лич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ые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лушания</a:t>
            </a:r>
          </a:p>
          <a:p>
            <a:pPr marL="1323340">
              <a:lnSpc>
                <a:spcPct val="100000"/>
              </a:lnSpc>
              <a:spcBef>
                <a:spcPts val="1150"/>
              </a:spcBef>
            </a:pP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арак</a:t>
            </a:r>
            <a:r>
              <a:rPr sz="18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рные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че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</a:t>
            </a:r>
            <a:r>
              <a:rPr sz="18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800" b="1" spc="-4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8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а:</a:t>
            </a:r>
            <a:endParaRPr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280670" lvl="1" indent="-196850">
              <a:lnSpc>
                <a:spcPct val="100000"/>
              </a:lnSpc>
              <a:spcBef>
                <a:spcPts val="114"/>
              </a:spcBef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ъек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ивная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э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омиче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с</a:t>
            </a:r>
            <a:r>
              <a:rPr sz="1400" spc="-10" dirty="0">
                <a:latin typeface="Calibri"/>
                <a:cs typeface="Calibri"/>
              </a:rPr>
              <a:t>ис</a:t>
            </a:r>
            <a:r>
              <a:rPr sz="1400" spc="-20" dirty="0">
                <a:latin typeface="Calibri"/>
                <a:cs typeface="Calibri"/>
              </a:rPr>
              <a:t>те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ен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жных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тнош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ний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основной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ф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овый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план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инс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spc="-20" dirty="0">
                <a:latin typeface="Calibri"/>
                <a:cs typeface="Calibri"/>
              </a:rPr>
              <a:t>р</a:t>
            </a:r>
            <a:r>
              <a:rPr sz="1400" spc="-15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нт финан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лит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ки</a:t>
            </a: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61594" algn="ctr">
              <a:lnSpc>
                <a:spcPts val="1720"/>
              </a:lnSpc>
            </a:pP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ЩНОСТЬ</a:t>
            </a:r>
            <a:r>
              <a:rPr sz="15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5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ДЖЕ</a:t>
            </a:r>
            <a:r>
              <a:rPr sz="1500" b="1" spc="-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endParaRPr sz="15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363855" marR="297815" indent="2540" algn="ctr">
              <a:lnSpc>
                <a:spcPct val="91700"/>
              </a:lnSpc>
              <a:spcBef>
                <a:spcPts val="70"/>
              </a:spcBef>
            </a:pPr>
            <a:r>
              <a:rPr sz="1500" dirty="0">
                <a:latin typeface="Calibri"/>
                <a:cs typeface="Calibri"/>
              </a:rPr>
              <a:t>форма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образован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рас</a:t>
            </a:r>
            <a:r>
              <a:rPr sz="1500" spc="-25" dirty="0">
                <a:latin typeface="Calibri"/>
                <a:cs typeface="Calibri"/>
              </a:rPr>
              <a:t>х</a:t>
            </a:r>
            <a:r>
              <a:rPr sz="1500" spc="-35" dirty="0">
                <a:latin typeface="Calibri"/>
                <a:cs typeface="Calibri"/>
              </a:rPr>
              <a:t>о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ования 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ен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жных ср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ств, пр</a:t>
            </a:r>
            <a:r>
              <a:rPr sz="1500" spc="-25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дназна</a:t>
            </a:r>
            <a:r>
              <a:rPr sz="1500" spc="5" dirty="0">
                <a:latin typeface="Calibri"/>
                <a:cs typeface="Calibri"/>
              </a:rPr>
              <a:t>ч</a:t>
            </a:r>
            <a:r>
              <a:rPr sz="1500" dirty="0">
                <a:latin typeface="Calibri"/>
                <a:cs typeface="Calibri"/>
              </a:rPr>
              <a:t>енная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для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финансово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обесп</a:t>
            </a:r>
            <a:r>
              <a:rPr sz="1500" spc="-1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чен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 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задач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-15" dirty="0">
                <a:latin typeface="Calibri"/>
                <a:cs typeface="Calibri"/>
              </a:rPr>
              <a:t>ф</a:t>
            </a:r>
            <a:r>
              <a:rPr sz="1500" dirty="0">
                <a:latin typeface="Calibri"/>
                <a:cs typeface="Calibri"/>
              </a:rPr>
              <a:t>ункц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й органов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мес</a:t>
            </a:r>
            <a:r>
              <a:rPr sz="1500" spc="-10" dirty="0">
                <a:latin typeface="Calibri"/>
                <a:cs typeface="Calibri"/>
              </a:rPr>
              <a:t>т</a:t>
            </a:r>
            <a:r>
              <a:rPr sz="1500" dirty="0">
                <a:latin typeface="Calibri"/>
                <a:cs typeface="Calibri"/>
              </a:rPr>
              <a:t>но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 са</a:t>
            </a:r>
            <a:r>
              <a:rPr sz="1500" spc="5" dirty="0">
                <a:latin typeface="Calibri"/>
                <a:cs typeface="Calibri"/>
              </a:rPr>
              <a:t>м</a:t>
            </a:r>
            <a:r>
              <a:rPr sz="1500" spc="-15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уп</a:t>
            </a:r>
            <a:r>
              <a:rPr sz="1500" spc="5" dirty="0">
                <a:latin typeface="Calibri"/>
                <a:cs typeface="Calibri"/>
              </a:rPr>
              <a:t>р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10" dirty="0">
                <a:latin typeface="Calibri"/>
                <a:cs typeface="Calibri"/>
              </a:rPr>
              <a:t>в</a:t>
            </a:r>
            <a:r>
              <a:rPr sz="15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7594" y="5710047"/>
            <a:ext cx="598678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евы</a:t>
            </a:r>
            <a:r>
              <a:rPr sz="1400" spc="-10" dirty="0">
                <a:latin typeface="Calibri"/>
                <a:cs typeface="Calibri"/>
              </a:rPr>
              <a:t>ш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над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да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 </a:t>
            </a:r>
            <a:r>
              <a:rPr sz="1400" spc="-1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офи</a:t>
            </a:r>
            <a:r>
              <a:rPr sz="1400" spc="-5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- ным,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атном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еф</a:t>
            </a:r>
            <a:r>
              <a:rPr sz="1400" spc="-10" dirty="0">
                <a:latin typeface="Calibri"/>
                <a:cs typeface="Calibri"/>
              </a:rPr>
              <a:t>иц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ным</a:t>
            </a:r>
          </a:p>
          <a:p>
            <a:pPr marL="12700" marR="5080" indent="264795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Сб</a:t>
            </a:r>
            <a:r>
              <a:rPr sz="1400" dirty="0">
                <a:latin typeface="Calibri"/>
                <a:cs typeface="Calibri"/>
              </a:rPr>
              <a:t>ала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нос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ь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а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35" dirty="0">
                <a:latin typeface="Calibri"/>
                <a:cs typeface="Calibri"/>
              </a:rPr>
              <a:t>хо</a:t>
            </a:r>
            <a:r>
              <a:rPr sz="1400" dirty="0">
                <a:latin typeface="Calibri"/>
                <a:cs typeface="Calibri"/>
              </a:rPr>
              <a:t>дам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 </a:t>
            </a:r>
            <a:r>
              <a:rPr sz="1400" spc="-1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ам  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осн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-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ющ</a:t>
            </a:r>
            <a:r>
              <a:rPr sz="1400" dirty="0">
                <a:latin typeface="Calibri"/>
                <a:cs typeface="Calibri"/>
              </a:rPr>
              <a:t>ее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ед</a:t>
            </a:r>
            <a:r>
              <a:rPr sz="1400" dirty="0">
                <a:latin typeface="Calibri"/>
                <a:cs typeface="Calibri"/>
              </a:rPr>
              <a:t>ъя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2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мое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 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анам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10" name="object 10"/>
          <p:cNvSpPr/>
          <p:nvPr/>
        </p:nvSpPr>
        <p:spPr>
          <a:xfrm>
            <a:off x="357166" y="4572000"/>
            <a:ext cx="30670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2919" y="4714878"/>
            <a:ext cx="2391410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3020" algn="ctr">
              <a:lnSpc>
                <a:spcPts val="1380"/>
              </a:lnSpc>
            </a:pPr>
            <a:r>
              <a:rPr sz="1200" b="1" spc="-3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200" b="1" spc="-2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spc="-4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ДЫ</a:t>
            </a:r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0"/>
              </a:spcBef>
            </a:pPr>
            <a:r>
              <a:rPr sz="1200" dirty="0">
                <a:latin typeface="Calibri"/>
                <a:cs typeface="Calibri"/>
              </a:rPr>
              <a:t>поступа</a:t>
            </a:r>
            <a:r>
              <a:rPr sz="1200" spc="-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щие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алоги юридиче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ичес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4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, штра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ы,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жи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боры,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овая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ощь)</a:t>
            </a:r>
          </a:p>
        </p:txBody>
      </p:sp>
      <p:sp>
        <p:nvSpPr>
          <p:cNvPr id="16" name="object 16"/>
          <p:cNvSpPr/>
          <p:nvPr/>
        </p:nvSpPr>
        <p:spPr>
          <a:xfrm>
            <a:off x="3571877" y="4572000"/>
            <a:ext cx="3076575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857630" y="4714878"/>
            <a:ext cx="2595245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4290" algn="ctr">
              <a:lnSpc>
                <a:spcPts val="1380"/>
              </a:lnSpc>
            </a:pPr>
            <a:r>
              <a:rPr sz="1200" b="1" spc="-7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200" b="1" spc="-4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выплачива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мые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из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ета</a:t>
            </a:r>
            <a:r>
              <a:rPr sz="1200" spc="-10" dirty="0">
                <a:latin typeface="Calibri"/>
                <a:cs typeface="Calibri"/>
              </a:rPr>
              <a:t> 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</a:p>
          <a:p>
            <a:pPr marL="1270" algn="ctr">
              <a:lnSpc>
                <a:spcPts val="1240"/>
              </a:lnSpc>
            </a:pPr>
            <a:r>
              <a:rPr sz="1200" spc="-5" dirty="0">
                <a:latin typeface="Calibri"/>
                <a:cs typeface="Calibri"/>
              </a:rPr>
              <a:t>(с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</a:t>
            </a:r>
          </a:p>
          <a:p>
            <a:pPr marL="1905" algn="ctr">
              <a:lnSpc>
                <a:spcPts val="1380"/>
              </a:lnSpc>
            </a:pPr>
            <a:r>
              <a:rPr sz="1200" dirty="0">
                <a:latin typeface="Calibri"/>
                <a:cs typeface="Calibri"/>
              </a:rPr>
              <a:t>учр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ий)</a:t>
            </a:r>
          </a:p>
        </p:txBody>
      </p:sp>
      <p:sp>
        <p:nvSpPr>
          <p:cNvPr id="22" name="object 22"/>
          <p:cNvSpPr/>
          <p:nvPr/>
        </p:nvSpPr>
        <p:spPr>
          <a:xfrm>
            <a:off x="188642" y="6600827"/>
            <a:ext cx="6552727" cy="63817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 anchor="ctr" anchorCtr="0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организации бюджетной системы</a:t>
            </a:r>
            <a:endParaRPr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0234" y="7291390"/>
            <a:ext cx="966809" cy="1719263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2130" y="7796371"/>
            <a:ext cx="954913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нцип 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ди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ст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тной сис</a:t>
            </a:r>
            <a:r>
              <a:rPr sz="1200" b="1" spc="-10" dirty="0">
                <a:latin typeface="Calibri"/>
                <a:cs typeface="Calibri"/>
              </a:rPr>
              <a:t>т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45514" y="7269958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68627" y="7440716"/>
            <a:ext cx="927588" cy="1359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1600"/>
              </a:lnSpc>
            </a:pPr>
            <a:r>
              <a:rPr sz="1200" b="1" dirty="0" err="1">
                <a:latin typeface="Calibri"/>
                <a:cs typeface="Calibri"/>
              </a:rPr>
              <a:t>П</a:t>
            </a:r>
            <a:r>
              <a:rPr sz="1200" b="1" spc="-5" dirty="0" err="1">
                <a:latin typeface="Calibri"/>
                <a:cs typeface="Calibri"/>
              </a:rPr>
              <a:t>р</a:t>
            </a:r>
            <a:r>
              <a:rPr sz="1200" b="1" dirty="0" err="1">
                <a:latin typeface="Calibri"/>
                <a:cs typeface="Calibri"/>
              </a:rPr>
              <a:t>и</a:t>
            </a:r>
            <a:r>
              <a:rPr sz="1200" b="1" spc="-5" dirty="0" err="1">
                <a:latin typeface="Calibri"/>
                <a:cs typeface="Calibri"/>
              </a:rPr>
              <a:t>н</a:t>
            </a:r>
            <a:r>
              <a:rPr sz="1200" b="1" dirty="0" err="1">
                <a:latin typeface="Calibri"/>
                <a:cs typeface="Calibri"/>
              </a:rPr>
              <a:t>цип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 err="1" smtClean="0">
                <a:latin typeface="Calibri"/>
                <a:cs typeface="Calibri"/>
              </a:rPr>
              <a:t>р</a:t>
            </a:r>
            <a:r>
              <a:rPr sz="1200" b="1" spc="-10" dirty="0" err="1" smtClean="0">
                <a:latin typeface="Calibri"/>
                <a:cs typeface="Calibri"/>
              </a:rPr>
              <a:t>а</a:t>
            </a:r>
            <a:r>
              <a:rPr sz="1200" b="1" spc="-5" dirty="0" err="1" smtClean="0">
                <a:latin typeface="Calibri"/>
                <a:cs typeface="Calibri"/>
              </a:rPr>
              <a:t>з</a:t>
            </a:r>
            <a:r>
              <a:rPr sz="1200" b="1" dirty="0" err="1" smtClean="0">
                <a:latin typeface="Calibri"/>
                <a:cs typeface="Calibri"/>
              </a:rPr>
              <a:t>г</a:t>
            </a:r>
            <a:r>
              <a:rPr sz="1200" b="1" spc="-5" dirty="0" err="1" smtClean="0">
                <a:latin typeface="Calibri"/>
                <a:cs typeface="Calibri"/>
              </a:rPr>
              <a:t>р</a:t>
            </a:r>
            <a:r>
              <a:rPr sz="1200" b="1" spc="-10" dirty="0" err="1" smtClean="0">
                <a:latin typeface="Calibri"/>
                <a:cs typeface="Calibri"/>
              </a:rPr>
              <a:t>а</a:t>
            </a:r>
            <a:r>
              <a:rPr sz="1200" b="1" dirty="0" err="1" smtClean="0">
                <a:latin typeface="Calibri"/>
                <a:cs typeface="Calibri"/>
              </a:rPr>
              <a:t>н</a:t>
            </a:r>
            <a:r>
              <a:rPr sz="1200" b="1" spc="-5" dirty="0" err="1" smtClean="0">
                <a:latin typeface="Calibri"/>
                <a:cs typeface="Calibri"/>
              </a:rPr>
              <a:t>и</a:t>
            </a:r>
            <a:r>
              <a:rPr sz="1200" b="1" dirty="0" err="1" smtClean="0">
                <a:latin typeface="Calibri"/>
                <a:cs typeface="Calibri"/>
              </a:rPr>
              <a:t>че</a:t>
            </a:r>
            <a:r>
              <a:rPr lang="ru-RU" sz="1200" b="1" dirty="0" smtClean="0">
                <a:latin typeface="Calibri"/>
                <a:cs typeface="Calibri"/>
              </a:rPr>
              <a:t>-</a:t>
            </a:r>
            <a:r>
              <a:rPr sz="1200" b="1" dirty="0" err="1" smtClean="0">
                <a:latin typeface="Calibri"/>
                <a:cs typeface="Calibri"/>
              </a:rPr>
              <a:t>ния</a:t>
            </a:r>
            <a:r>
              <a:rPr sz="1200" b="1" spc="-25" dirty="0" smtClean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 м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ж</a:t>
            </a:r>
            <a:r>
              <a:rPr sz="1200" b="1" spc="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у у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внями бюдж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й 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истемы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557839" y="7250905"/>
            <a:ext cx="952500" cy="17716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557842" y="7784990"/>
            <a:ext cx="952499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достовер- ности бюджета</a:t>
            </a:r>
          </a:p>
        </p:txBody>
      </p:sp>
      <p:sp>
        <p:nvSpPr>
          <p:cNvPr id="32" name="object 32"/>
          <p:cNvSpPr/>
          <p:nvPr/>
        </p:nvSpPr>
        <p:spPr>
          <a:xfrm>
            <a:off x="5589240" y="7239001"/>
            <a:ext cx="977592" cy="17716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06350" y="7809474"/>
            <a:ext cx="960482" cy="509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955" algn="ctr">
              <a:lnSpc>
                <a:spcPct val="91600"/>
              </a:lnSpc>
            </a:pPr>
            <a:r>
              <a:rPr sz="1200" b="1" dirty="0">
                <a:latin typeface="Calibri"/>
                <a:cs typeface="Calibri"/>
              </a:rPr>
              <a:t>Принцип гласности бюджета</a:t>
            </a:r>
          </a:p>
        </p:txBody>
      </p:sp>
      <p:sp>
        <p:nvSpPr>
          <p:cNvPr id="34" name="object 20"/>
          <p:cNvSpPr/>
          <p:nvPr/>
        </p:nvSpPr>
        <p:spPr>
          <a:xfrm>
            <a:off x="5408297" y="4748150"/>
            <a:ext cx="20955" cy="22860"/>
          </a:xfrm>
          <a:custGeom>
            <a:avLst/>
            <a:gdLst/>
            <a:ahLst/>
            <a:cxnLst/>
            <a:rect l="l" t="t" r="r" b="b"/>
            <a:pathLst>
              <a:path w="20954" h="22860">
                <a:moveTo>
                  <a:pt x="10413" y="0"/>
                </a:moveTo>
                <a:lnTo>
                  <a:pt x="12445" y="0"/>
                </a:lnTo>
                <a:lnTo>
                  <a:pt x="14096" y="253"/>
                </a:lnTo>
                <a:lnTo>
                  <a:pt x="15366" y="634"/>
                </a:lnTo>
                <a:lnTo>
                  <a:pt x="16763" y="1015"/>
                </a:lnTo>
                <a:lnTo>
                  <a:pt x="20954" y="9270"/>
                </a:lnTo>
                <a:lnTo>
                  <a:pt x="20954" y="11429"/>
                </a:lnTo>
                <a:lnTo>
                  <a:pt x="20954" y="13461"/>
                </a:lnTo>
                <a:lnTo>
                  <a:pt x="15366" y="21970"/>
                </a:lnTo>
                <a:lnTo>
                  <a:pt x="14096" y="22351"/>
                </a:lnTo>
                <a:lnTo>
                  <a:pt x="12445" y="22478"/>
                </a:lnTo>
                <a:lnTo>
                  <a:pt x="10413" y="22478"/>
                </a:lnTo>
                <a:lnTo>
                  <a:pt x="8381" y="22478"/>
                </a:lnTo>
                <a:lnTo>
                  <a:pt x="6603" y="22351"/>
                </a:lnTo>
                <a:lnTo>
                  <a:pt x="5333" y="21970"/>
                </a:lnTo>
                <a:lnTo>
                  <a:pt x="3936" y="21589"/>
                </a:lnTo>
                <a:lnTo>
                  <a:pt x="380" y="16636"/>
                </a:lnTo>
                <a:lnTo>
                  <a:pt x="126" y="15239"/>
                </a:lnTo>
                <a:lnTo>
                  <a:pt x="0" y="13461"/>
                </a:lnTo>
                <a:lnTo>
                  <a:pt x="0" y="11429"/>
                </a:lnTo>
                <a:lnTo>
                  <a:pt x="0" y="9270"/>
                </a:lnTo>
                <a:lnTo>
                  <a:pt x="126" y="7492"/>
                </a:lnTo>
                <a:lnTo>
                  <a:pt x="380" y="6095"/>
                </a:lnTo>
                <a:lnTo>
                  <a:pt x="634" y="4698"/>
                </a:lnTo>
                <a:lnTo>
                  <a:pt x="5333" y="634"/>
                </a:lnTo>
                <a:lnTo>
                  <a:pt x="6603" y="253"/>
                </a:lnTo>
                <a:lnTo>
                  <a:pt x="8381" y="0"/>
                </a:lnTo>
                <a:lnTo>
                  <a:pt x="10413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5"/>
          <p:cNvSpPr/>
          <p:nvPr/>
        </p:nvSpPr>
        <p:spPr>
          <a:xfrm>
            <a:off x="3495677" y="7262814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5"/>
          <p:cNvSpPr/>
          <p:nvPr/>
        </p:nvSpPr>
        <p:spPr>
          <a:xfrm>
            <a:off x="2467183" y="7253615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500985" y="7780554"/>
            <a:ext cx="95684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самосто- ятельности бюджета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467183" y="7780554"/>
            <a:ext cx="95703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сбалансиро- ванности бюджета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536" y="155576"/>
            <a:ext cx="598678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ма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й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э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15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раз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уров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о-э</a:t>
            </a:r>
            <a:r>
              <a:rPr sz="1200" spc="-2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ономиче</a:t>
            </a:r>
            <a:r>
              <a:rPr sz="1200" spc="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аимо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тноше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ия</a:t>
            </a:r>
            <a:r>
              <a:rPr sz="1200" dirty="0">
                <a:latin typeface="Calibri"/>
                <a:cs typeface="Calibri"/>
              </a:rPr>
              <a:t>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о-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-5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тве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</a:t>
            </a:r>
          </a:p>
          <a:p>
            <a:pPr marL="277495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Соверше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овой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её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важ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ейшее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апра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2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ости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ад</a:t>
            </a:r>
            <a:r>
              <a:rPr sz="1200" spc="1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 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образова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8536" y="1070228"/>
            <a:ext cx="470535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28115" algn="l"/>
                <a:tab pos="2292350" algn="l"/>
                <a:tab pos="3352165" algn="l"/>
                <a:tab pos="3928110" algn="l"/>
              </a:tabLst>
            </a:pP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	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	</a:t>
            </a:r>
            <a:r>
              <a:rPr sz="1200" spc="-7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пеш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	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х	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54373" y="1070229"/>
            <a:ext cx="9112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020" algn="r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538" y="1253110"/>
            <a:ext cx="495998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66825" algn="l"/>
                <a:tab pos="2568575" algn="l"/>
                <a:tab pos="3352165" algn="l"/>
                <a:tab pos="4022725" algn="l"/>
                <a:tab pos="4402455" algn="l"/>
              </a:tabLst>
            </a:pPr>
            <a:r>
              <a:rPr sz="1200" dirty="0">
                <a:latin typeface="Calibri"/>
                <a:cs typeface="Calibri"/>
              </a:rPr>
              <a:t>опр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лё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пр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ию	у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ловий	д</a:t>
            </a:r>
            <a:r>
              <a:rPr sz="1200" spc="10" dirty="0">
                <a:latin typeface="Calibri"/>
                <a:cs typeface="Calibri"/>
              </a:rPr>
              <a:t>л</a:t>
            </a:r>
            <a:r>
              <a:rPr sz="1200" dirty="0">
                <a:latin typeface="Calibri"/>
                <a:cs typeface="Calibri"/>
              </a:rPr>
              <a:t>я	в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538" y="1435988"/>
            <a:ext cx="501586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61185" algn="l"/>
                <a:tab pos="2832100" algn="l"/>
                <a:tab pos="4423410" algn="l"/>
              </a:tabLst>
            </a:pP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опла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льщи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ами,	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	ад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10" dirty="0">
                <a:latin typeface="Calibri"/>
                <a:cs typeface="Calibri"/>
              </a:rPr>
              <a:t>то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ми	</a:t>
            </a:r>
            <a:r>
              <a:rPr sz="1200" spc="-10" dirty="0">
                <a:latin typeface="Calibri"/>
                <a:cs typeface="Calibri"/>
              </a:rPr>
              <a:t>до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ов,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536" y="1618868"/>
            <a:ext cx="59855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ор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ред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 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5" dirty="0">
                <a:latin typeface="Calibri"/>
                <a:cs typeface="Calibri"/>
              </a:rPr>
              <a:t>ч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ми,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есть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вс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ми уча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тн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про</a:t>
            </a:r>
            <a:r>
              <a:rPr sz="1200" spc="-1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</a:t>
            </a:r>
          </a:p>
        </p:txBody>
      </p:sp>
      <p:sp>
        <p:nvSpPr>
          <p:cNvPr id="8" name="object 8"/>
          <p:cNvSpPr/>
          <p:nvPr/>
        </p:nvSpPr>
        <p:spPr>
          <a:xfrm>
            <a:off x="21907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7957" y="3296693"/>
            <a:ext cx="333425" cy="105283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26060" marR="5080" indent="-213360">
              <a:lnSpc>
                <a:spcPts val="1320"/>
              </a:lnSpc>
            </a:pPr>
            <a:r>
              <a:rPr sz="1200" b="1" spc="-5" dirty="0">
                <a:latin typeface="Calibri"/>
                <a:cs typeface="Calibri"/>
              </a:rPr>
              <a:t>Ф</a:t>
            </a:r>
            <a:r>
              <a:rPr sz="1200" b="1" dirty="0">
                <a:latin typeface="Calibri"/>
                <a:cs typeface="Calibri"/>
              </a:rPr>
              <a:t>ормиро</a:t>
            </a:r>
            <a:r>
              <a:rPr sz="1200" b="1" spc="-5" dirty="0">
                <a:latin typeface="Calibri"/>
                <a:cs typeface="Calibri"/>
              </a:rPr>
              <a:t>ва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95375" y="3676649"/>
            <a:ext cx="30480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3027" y="3048000"/>
            <a:ext cx="9239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73455" y="3247161"/>
            <a:ext cx="679673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700"/>
              </a:lnSpc>
            </a:pPr>
            <a:r>
              <a:rPr sz="1200" b="1" spc="-20" dirty="0">
                <a:latin typeface="Calibri"/>
                <a:cs typeface="Calibri"/>
              </a:rPr>
              <a:t>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обр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 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19327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4792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569465" y="3237647"/>
            <a:ext cx="707886" cy="11728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600"/>
              </a:lnSpc>
            </a:pPr>
            <a:r>
              <a:rPr sz="1000" b="1" dirty="0">
                <a:latin typeface="Calibri"/>
                <a:cs typeface="Calibri"/>
              </a:rPr>
              <a:t>Внесен</a:t>
            </a:r>
            <a:r>
              <a:rPr sz="1000" b="1" spc="-10" dirty="0">
                <a:latin typeface="Calibri"/>
                <a:cs typeface="Calibri"/>
              </a:rPr>
              <a:t>и</a:t>
            </a:r>
            <a:r>
              <a:rPr sz="1000" b="1" dirty="0">
                <a:latin typeface="Calibri"/>
                <a:cs typeface="Calibri"/>
              </a:rPr>
              <a:t>е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spc="-5" dirty="0">
                <a:latin typeface="Calibri"/>
                <a:cs typeface="Calibri"/>
              </a:rPr>
              <a:t>д</a:t>
            </a:r>
            <a:r>
              <a:rPr sz="1000" b="1" dirty="0">
                <a:latin typeface="Calibri"/>
                <a:cs typeface="Calibri"/>
              </a:rPr>
              <a:t>же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 </a:t>
            </a:r>
            <a:r>
              <a:rPr sz="1000" b="1" spc="-10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лавой </a:t>
            </a:r>
            <a:r>
              <a:rPr sz="1000" b="1" spc="-5" dirty="0">
                <a:latin typeface="Calibri"/>
                <a:cs typeface="Calibri"/>
              </a:rPr>
              <a:t>муни</a:t>
            </a:r>
            <a:r>
              <a:rPr sz="1000" b="1" dirty="0">
                <a:latin typeface="Calibri"/>
                <a:cs typeface="Calibri"/>
              </a:rPr>
              <a:t>ци</a:t>
            </a:r>
            <a:r>
              <a:rPr sz="1000" b="1" spc="-10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аль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о обра</a:t>
            </a:r>
            <a:r>
              <a:rPr sz="1000" b="1" spc="-5" dirty="0">
                <a:latin typeface="Calibri"/>
                <a:cs typeface="Calibri"/>
              </a:rPr>
              <a:t>з</a:t>
            </a:r>
            <a:r>
              <a:rPr sz="1000" b="1" dirty="0">
                <a:latin typeface="Calibri"/>
                <a:cs typeface="Calibri"/>
              </a:rPr>
              <a:t>ова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ия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Совет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24226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62352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864610" y="3265833"/>
            <a:ext cx="333425" cy="1115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7747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ас</a:t>
            </a:r>
            <a:r>
              <a:rPr sz="1200" b="1" dirty="0">
                <a:latin typeface="Calibri"/>
                <a:cs typeface="Calibri"/>
              </a:rPr>
              <a:t>смотр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38652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7677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76623" y="3248306"/>
            <a:ext cx="333425" cy="11499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3939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нятие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МО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3075" y="3676649"/>
            <a:ext cx="28575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81677" y="3086102"/>
            <a:ext cx="923925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12611" y="3247161"/>
            <a:ext cx="666849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29385" y="1914907"/>
            <a:ext cx="4219575" cy="495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7030A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00302" y="2352675"/>
            <a:ext cx="204787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70406" y="2398776"/>
            <a:ext cx="435863" cy="344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22804" y="2398776"/>
            <a:ext cx="1763268" cy="3444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16708" y="2536447"/>
            <a:ext cx="81280" cy="130175"/>
          </a:xfrm>
          <a:custGeom>
            <a:avLst/>
            <a:gdLst/>
            <a:ahLst/>
            <a:cxnLst/>
            <a:rect l="l" t="t" r="r" b="b"/>
            <a:pathLst>
              <a:path w="81280" h="130175">
                <a:moveTo>
                  <a:pt x="72136" y="99314"/>
                </a:moveTo>
                <a:lnTo>
                  <a:pt x="61086" y="99314"/>
                </a:lnTo>
                <a:lnTo>
                  <a:pt x="57150" y="100457"/>
                </a:lnTo>
                <a:lnTo>
                  <a:pt x="54991" y="102489"/>
                </a:lnTo>
                <a:lnTo>
                  <a:pt x="52832" y="104648"/>
                </a:lnTo>
                <a:lnTo>
                  <a:pt x="51908" y="108458"/>
                </a:lnTo>
                <a:lnTo>
                  <a:pt x="51816" y="120777"/>
                </a:lnTo>
                <a:lnTo>
                  <a:pt x="52832" y="124714"/>
                </a:lnTo>
                <a:lnTo>
                  <a:pt x="54991" y="126746"/>
                </a:lnTo>
                <a:lnTo>
                  <a:pt x="57023" y="128905"/>
                </a:lnTo>
                <a:lnTo>
                  <a:pt x="60833" y="129921"/>
                </a:lnTo>
                <a:lnTo>
                  <a:pt x="72009" y="129921"/>
                </a:lnTo>
                <a:lnTo>
                  <a:pt x="75819" y="128905"/>
                </a:lnTo>
                <a:lnTo>
                  <a:pt x="80137" y="124587"/>
                </a:lnTo>
                <a:lnTo>
                  <a:pt x="81089" y="120777"/>
                </a:lnTo>
                <a:lnTo>
                  <a:pt x="81153" y="108458"/>
                </a:lnTo>
                <a:lnTo>
                  <a:pt x="80137" y="104521"/>
                </a:lnTo>
                <a:lnTo>
                  <a:pt x="77978" y="102489"/>
                </a:lnTo>
                <a:lnTo>
                  <a:pt x="75946" y="100330"/>
                </a:lnTo>
                <a:lnTo>
                  <a:pt x="72136" y="99314"/>
                </a:lnTo>
                <a:close/>
              </a:path>
              <a:path w="81280" h="130175">
                <a:moveTo>
                  <a:pt x="13081" y="0"/>
                </a:moveTo>
                <a:lnTo>
                  <a:pt x="0" y="3429"/>
                </a:lnTo>
                <a:lnTo>
                  <a:pt x="0" y="125730"/>
                </a:lnTo>
                <a:lnTo>
                  <a:pt x="6858" y="128905"/>
                </a:lnTo>
                <a:lnTo>
                  <a:pt x="8509" y="129159"/>
                </a:lnTo>
                <a:lnTo>
                  <a:pt x="17780" y="129159"/>
                </a:lnTo>
                <a:lnTo>
                  <a:pt x="19431" y="128905"/>
                </a:lnTo>
                <a:lnTo>
                  <a:pt x="21082" y="128778"/>
                </a:lnTo>
                <a:lnTo>
                  <a:pt x="26162" y="125730"/>
                </a:lnTo>
                <a:lnTo>
                  <a:pt x="26162" y="3429"/>
                </a:lnTo>
                <a:lnTo>
                  <a:pt x="17780" y="127"/>
                </a:lnTo>
                <a:lnTo>
                  <a:pt x="13081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68525" y="2635757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175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5113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591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591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525"/>
                </a:lnTo>
                <a:lnTo>
                  <a:pt x="1015" y="5334"/>
                </a:lnTo>
                <a:lnTo>
                  <a:pt x="3174" y="3175"/>
                </a:lnTo>
                <a:lnTo>
                  <a:pt x="5333" y="1143"/>
                </a:lnTo>
                <a:lnTo>
                  <a:pt x="9270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16707" y="2536445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7"/>
                </a:lnTo>
                <a:lnTo>
                  <a:pt x="26162" y="3429"/>
                </a:lnTo>
                <a:lnTo>
                  <a:pt x="26162" y="4191"/>
                </a:lnTo>
                <a:lnTo>
                  <a:pt x="26162" y="125095"/>
                </a:lnTo>
                <a:lnTo>
                  <a:pt x="26162" y="125730"/>
                </a:lnTo>
                <a:lnTo>
                  <a:pt x="25908" y="126365"/>
                </a:lnTo>
                <a:lnTo>
                  <a:pt x="25526" y="126873"/>
                </a:lnTo>
                <a:lnTo>
                  <a:pt x="25146" y="127381"/>
                </a:lnTo>
                <a:lnTo>
                  <a:pt x="24384" y="127762"/>
                </a:lnTo>
                <a:lnTo>
                  <a:pt x="23368" y="128143"/>
                </a:lnTo>
                <a:lnTo>
                  <a:pt x="22351" y="128524"/>
                </a:lnTo>
                <a:lnTo>
                  <a:pt x="21082" y="128778"/>
                </a:lnTo>
                <a:lnTo>
                  <a:pt x="19431" y="128905"/>
                </a:lnTo>
                <a:lnTo>
                  <a:pt x="17780" y="129159"/>
                </a:lnTo>
                <a:lnTo>
                  <a:pt x="15621" y="129286"/>
                </a:lnTo>
                <a:lnTo>
                  <a:pt x="13081" y="129286"/>
                </a:lnTo>
                <a:lnTo>
                  <a:pt x="10541" y="129286"/>
                </a:lnTo>
                <a:lnTo>
                  <a:pt x="8509" y="129159"/>
                </a:lnTo>
                <a:lnTo>
                  <a:pt x="6858" y="128905"/>
                </a:lnTo>
                <a:lnTo>
                  <a:pt x="5080" y="128778"/>
                </a:lnTo>
                <a:lnTo>
                  <a:pt x="3809" y="128524"/>
                </a:lnTo>
                <a:lnTo>
                  <a:pt x="2793" y="128143"/>
                </a:lnTo>
                <a:lnTo>
                  <a:pt x="1777" y="127762"/>
                </a:lnTo>
                <a:lnTo>
                  <a:pt x="1142" y="127381"/>
                </a:lnTo>
                <a:lnTo>
                  <a:pt x="634" y="126873"/>
                </a:lnTo>
                <a:lnTo>
                  <a:pt x="253" y="126365"/>
                </a:lnTo>
                <a:lnTo>
                  <a:pt x="0" y="125730"/>
                </a:lnTo>
                <a:lnTo>
                  <a:pt x="0" y="125095"/>
                </a:lnTo>
                <a:lnTo>
                  <a:pt x="0" y="4191"/>
                </a:lnTo>
                <a:lnTo>
                  <a:pt x="0" y="3429"/>
                </a:lnTo>
                <a:lnTo>
                  <a:pt x="253" y="2921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63012" y="2528699"/>
            <a:ext cx="1468882" cy="1447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8536" y="2772157"/>
            <a:ext cx="336804" cy="3002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45920" y="2772157"/>
            <a:ext cx="336804" cy="300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718816" y="2772157"/>
            <a:ext cx="336804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84678" y="2772157"/>
            <a:ext cx="336803" cy="3002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50537" y="2772157"/>
            <a:ext cx="336803" cy="300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44186" y="2772157"/>
            <a:ext cx="336803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78918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46631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819780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85640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51884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45784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43175" y="4572002"/>
            <a:ext cx="1695450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09088" y="4613147"/>
            <a:ext cx="489204" cy="3444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14829" y="4613147"/>
            <a:ext cx="1362455" cy="3444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55140" y="4750945"/>
            <a:ext cx="134620" cy="130175"/>
          </a:xfrm>
          <a:custGeom>
            <a:avLst/>
            <a:gdLst/>
            <a:ahLst/>
            <a:cxnLst/>
            <a:rect l="l" t="t" r="r" b="b"/>
            <a:pathLst>
              <a:path w="134619" h="130175">
                <a:moveTo>
                  <a:pt x="125475" y="99440"/>
                </a:moveTo>
                <a:lnTo>
                  <a:pt x="114299" y="99440"/>
                </a:lnTo>
                <a:lnTo>
                  <a:pt x="110489" y="100456"/>
                </a:lnTo>
                <a:lnTo>
                  <a:pt x="108330" y="102615"/>
                </a:lnTo>
                <a:lnTo>
                  <a:pt x="106171" y="104647"/>
                </a:lnTo>
                <a:lnTo>
                  <a:pt x="105217" y="108584"/>
                </a:lnTo>
                <a:lnTo>
                  <a:pt x="105155" y="120903"/>
                </a:lnTo>
                <a:lnTo>
                  <a:pt x="106171" y="124840"/>
                </a:lnTo>
                <a:lnTo>
                  <a:pt x="108330" y="126872"/>
                </a:lnTo>
                <a:lnTo>
                  <a:pt x="110362" y="128904"/>
                </a:lnTo>
                <a:lnTo>
                  <a:pt x="114172" y="130047"/>
                </a:lnTo>
                <a:lnTo>
                  <a:pt x="125348" y="130047"/>
                </a:lnTo>
                <a:lnTo>
                  <a:pt x="134492" y="108584"/>
                </a:lnTo>
                <a:lnTo>
                  <a:pt x="133476" y="104647"/>
                </a:lnTo>
                <a:lnTo>
                  <a:pt x="129285" y="100456"/>
                </a:lnTo>
                <a:lnTo>
                  <a:pt x="125475" y="99440"/>
                </a:lnTo>
                <a:close/>
              </a:path>
              <a:path w="134619" h="130175">
                <a:moveTo>
                  <a:pt x="66420" y="0"/>
                </a:moveTo>
                <a:lnTo>
                  <a:pt x="61848" y="126"/>
                </a:lnTo>
                <a:lnTo>
                  <a:pt x="60197" y="380"/>
                </a:lnTo>
                <a:lnTo>
                  <a:pt x="58546" y="507"/>
                </a:lnTo>
                <a:lnTo>
                  <a:pt x="53339" y="3555"/>
                </a:lnTo>
                <a:lnTo>
                  <a:pt x="53339" y="125856"/>
                </a:lnTo>
                <a:lnTo>
                  <a:pt x="63880" y="129285"/>
                </a:lnTo>
                <a:lnTo>
                  <a:pt x="68960" y="129285"/>
                </a:lnTo>
                <a:lnTo>
                  <a:pt x="78866" y="126872"/>
                </a:lnTo>
                <a:lnTo>
                  <a:pt x="79247" y="126364"/>
                </a:lnTo>
                <a:lnTo>
                  <a:pt x="79501" y="125856"/>
                </a:lnTo>
                <a:lnTo>
                  <a:pt x="79501" y="3555"/>
                </a:lnTo>
                <a:lnTo>
                  <a:pt x="72770" y="380"/>
                </a:lnTo>
                <a:lnTo>
                  <a:pt x="71119" y="126"/>
                </a:lnTo>
                <a:lnTo>
                  <a:pt x="66420" y="0"/>
                </a:lnTo>
                <a:close/>
              </a:path>
              <a:path w="134619" h="130175">
                <a:moveTo>
                  <a:pt x="13080" y="0"/>
                </a:moveTo>
                <a:lnTo>
                  <a:pt x="8508" y="126"/>
                </a:lnTo>
                <a:lnTo>
                  <a:pt x="6857" y="380"/>
                </a:lnTo>
                <a:lnTo>
                  <a:pt x="5206" y="507"/>
                </a:lnTo>
                <a:lnTo>
                  <a:pt x="0" y="3555"/>
                </a:lnTo>
                <a:lnTo>
                  <a:pt x="0" y="125856"/>
                </a:lnTo>
                <a:lnTo>
                  <a:pt x="10540" y="129285"/>
                </a:lnTo>
                <a:lnTo>
                  <a:pt x="15620" y="129285"/>
                </a:lnTo>
                <a:lnTo>
                  <a:pt x="25526" y="126872"/>
                </a:lnTo>
                <a:lnTo>
                  <a:pt x="25907" y="126364"/>
                </a:lnTo>
                <a:lnTo>
                  <a:pt x="26161" y="125856"/>
                </a:lnTo>
                <a:lnTo>
                  <a:pt x="26161" y="3555"/>
                </a:lnTo>
                <a:lnTo>
                  <a:pt x="19430" y="380"/>
                </a:lnTo>
                <a:lnTo>
                  <a:pt x="17779" y="126"/>
                </a:lnTo>
                <a:lnTo>
                  <a:pt x="13080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60296" y="4850384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048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4986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463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463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398"/>
                </a:lnTo>
                <a:lnTo>
                  <a:pt x="1015" y="5207"/>
                </a:lnTo>
                <a:lnTo>
                  <a:pt x="3174" y="3175"/>
                </a:lnTo>
                <a:lnTo>
                  <a:pt x="5333" y="1016"/>
                </a:lnTo>
                <a:lnTo>
                  <a:pt x="9143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08477" y="4750944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6"/>
                </a:lnTo>
                <a:lnTo>
                  <a:pt x="19431" y="380"/>
                </a:lnTo>
                <a:lnTo>
                  <a:pt x="21082" y="507"/>
                </a:lnTo>
                <a:lnTo>
                  <a:pt x="25526" y="2412"/>
                </a:lnTo>
                <a:lnTo>
                  <a:pt x="25908" y="2920"/>
                </a:lnTo>
                <a:lnTo>
                  <a:pt x="26162" y="3555"/>
                </a:lnTo>
                <a:lnTo>
                  <a:pt x="26162" y="4190"/>
                </a:lnTo>
                <a:lnTo>
                  <a:pt x="26162" y="125094"/>
                </a:lnTo>
                <a:lnTo>
                  <a:pt x="26162" y="125856"/>
                </a:lnTo>
                <a:lnTo>
                  <a:pt x="25908" y="126364"/>
                </a:lnTo>
                <a:lnTo>
                  <a:pt x="25526" y="126872"/>
                </a:lnTo>
                <a:lnTo>
                  <a:pt x="25146" y="127507"/>
                </a:lnTo>
                <a:lnTo>
                  <a:pt x="15621" y="129285"/>
                </a:lnTo>
                <a:lnTo>
                  <a:pt x="13081" y="129285"/>
                </a:lnTo>
                <a:lnTo>
                  <a:pt x="10541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8" y="380"/>
                </a:lnTo>
                <a:lnTo>
                  <a:pt x="8509" y="126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55138" y="4750944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0" y="0"/>
                </a:moveTo>
                <a:lnTo>
                  <a:pt x="15620" y="0"/>
                </a:lnTo>
                <a:lnTo>
                  <a:pt x="17779" y="126"/>
                </a:lnTo>
                <a:lnTo>
                  <a:pt x="19430" y="380"/>
                </a:lnTo>
                <a:lnTo>
                  <a:pt x="21081" y="507"/>
                </a:lnTo>
                <a:lnTo>
                  <a:pt x="25526" y="2412"/>
                </a:lnTo>
                <a:lnTo>
                  <a:pt x="25907" y="2920"/>
                </a:lnTo>
                <a:lnTo>
                  <a:pt x="26161" y="3555"/>
                </a:lnTo>
                <a:lnTo>
                  <a:pt x="26161" y="4190"/>
                </a:lnTo>
                <a:lnTo>
                  <a:pt x="26161" y="125094"/>
                </a:lnTo>
                <a:lnTo>
                  <a:pt x="26161" y="125856"/>
                </a:lnTo>
                <a:lnTo>
                  <a:pt x="25907" y="126364"/>
                </a:lnTo>
                <a:lnTo>
                  <a:pt x="25526" y="126872"/>
                </a:lnTo>
                <a:lnTo>
                  <a:pt x="25145" y="127507"/>
                </a:lnTo>
                <a:lnTo>
                  <a:pt x="15620" y="129285"/>
                </a:lnTo>
                <a:lnTo>
                  <a:pt x="13080" y="129285"/>
                </a:lnTo>
                <a:lnTo>
                  <a:pt x="10540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7" y="380"/>
                </a:lnTo>
                <a:lnTo>
                  <a:pt x="8508" y="126"/>
                </a:lnTo>
                <a:lnTo>
                  <a:pt x="10540" y="0"/>
                </a:lnTo>
                <a:lnTo>
                  <a:pt x="13080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54784" y="4744847"/>
            <a:ext cx="1069213" cy="1431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47702" y="5238751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923950" y="5547488"/>
            <a:ext cx="666849" cy="8394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1590" marR="5080" indent="-9525" algn="just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З</a:t>
            </a:r>
            <a:r>
              <a:rPr sz="1200" b="1" spc="-10" dirty="0">
                <a:latin typeface="Calibri"/>
                <a:cs typeface="Calibri"/>
              </a:rPr>
              <a:t>ак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чение </a:t>
            </a:r>
            <a:r>
              <a:rPr sz="1200" b="1" spc="-30" dirty="0">
                <a:latin typeface="Calibri"/>
                <a:cs typeface="Calibri"/>
              </a:rPr>
              <a:t>к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тр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к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со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аше</a:t>
            </a:r>
            <a:r>
              <a:rPr sz="1200" b="1" dirty="0">
                <a:latin typeface="Calibri"/>
                <a:cs typeface="Calibri"/>
              </a:rPr>
              <a:t>ний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847850" y="5781676"/>
            <a:ext cx="361950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81227" y="5238751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625091" y="5537887"/>
            <a:ext cx="333425" cy="85851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5890" marR="5080" indent="-12382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Социал</a:t>
            </a:r>
            <a:r>
              <a:rPr sz="1200" b="1" spc="-5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ные 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ы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371850" y="5781676"/>
            <a:ext cx="361950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95700" y="5238751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39514" y="5587270"/>
            <a:ext cx="153888" cy="7600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ла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тр</a:t>
            </a:r>
            <a:r>
              <a:rPr sz="1000" b="1" spc="-5" dirty="0">
                <a:latin typeface="Calibri"/>
                <a:cs typeface="Calibri"/>
              </a:rPr>
              <a:t>уд</a:t>
            </a:r>
            <a:r>
              <a:rPr sz="1000" b="1" dirty="0">
                <a:latin typeface="Calibri"/>
                <a:cs typeface="Calibri"/>
              </a:rPr>
              <a:t>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886327" y="5781676"/>
            <a:ext cx="352425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00650" y="5238751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648960" y="5526610"/>
            <a:ext cx="333425" cy="88011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3985" marR="5080" indent="-12192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та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иных 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25" dirty="0">
                <a:latin typeface="Calibri"/>
                <a:cs typeface="Calibri"/>
              </a:rPr>
              <a:t>хо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22044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37814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362069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886450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686052" y="6781802"/>
            <a:ext cx="164782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752344" y="6829043"/>
            <a:ext cx="544068" cy="3444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12948" y="6829043"/>
            <a:ext cx="1266444" cy="3444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93188" y="6957823"/>
            <a:ext cx="1237615" cy="1447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52400" y="7524751"/>
            <a:ext cx="9144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446634" y="7819595"/>
            <a:ext cx="33342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7310" marR="5080" indent="-55244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Соста</a:t>
            </a:r>
            <a:r>
              <a:rPr sz="1200" b="1" spc="-20" dirty="0">
                <a:latin typeface="Calibri"/>
                <a:cs typeface="Calibri"/>
              </a:rPr>
              <a:t>в</a:t>
            </a:r>
            <a:r>
              <a:rPr sz="1200" b="1" spc="5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ие от</a:t>
            </a:r>
            <a:r>
              <a:rPr sz="1200" b="1" spc="5" dirty="0">
                <a:latin typeface="Calibri"/>
                <a:cs typeface="Calibri"/>
              </a:rPr>
              <a:t>ч</a:t>
            </a:r>
            <a:r>
              <a:rPr sz="1200" b="1" dirty="0">
                <a:latin typeface="Calibri"/>
                <a:cs typeface="Calibri"/>
              </a:rPr>
              <a:t>ет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ости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78206" y="80962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90627" y="7524751"/>
            <a:ext cx="10191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318386" y="7672249"/>
            <a:ext cx="849592" cy="115697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-1270" algn="ctr">
              <a:lnSpc>
                <a:spcPct val="91700"/>
              </a:lnSpc>
            </a:pPr>
            <a:r>
              <a:rPr sz="1200" b="1" dirty="0">
                <a:latin typeface="Calibri"/>
                <a:cs typeface="Calibri"/>
              </a:rPr>
              <a:t>Фо</a:t>
            </a:r>
            <a:r>
              <a:rPr sz="1200" b="1" spc="5" dirty="0">
                <a:latin typeface="Calibri"/>
                <a:cs typeface="Calibri"/>
              </a:rPr>
              <a:t>р</a:t>
            </a:r>
            <a:r>
              <a:rPr sz="1200" b="1" dirty="0">
                <a:latin typeface="Calibri"/>
                <a:cs typeface="Calibri"/>
              </a:rPr>
              <a:t>миро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ание реш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ия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Со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ета МО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об исп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лн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ии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dirty="0">
                <a:latin typeface="Calibri"/>
                <a:cs typeface="Calibri"/>
              </a:rPr>
              <a:t>ета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143127" y="8105776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81252" y="7515225"/>
            <a:ext cx="923925" cy="15049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567941" y="7633304"/>
            <a:ext cx="566309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4445" algn="ctr">
              <a:lnSpc>
                <a:spcPct val="91700"/>
              </a:lnSpc>
            </a:pPr>
            <a:r>
              <a:rPr sz="1000" b="1" dirty="0">
                <a:latin typeface="Calibri"/>
                <a:cs typeface="Calibri"/>
              </a:rPr>
              <a:t>Од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р</a:t>
            </a:r>
            <a:r>
              <a:rPr sz="1000" b="1" dirty="0">
                <a:latin typeface="Calibri"/>
                <a:cs typeface="Calibri"/>
              </a:rPr>
              <a:t>ешения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джета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224212" y="8105776"/>
            <a:ext cx="30480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71862" y="7485633"/>
            <a:ext cx="933450" cy="15240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3618612" y="7633304"/>
            <a:ext cx="707886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ct val="91500"/>
              </a:lnSpc>
            </a:pPr>
            <a:r>
              <a:rPr sz="1000" b="1" spc="5" dirty="0">
                <a:latin typeface="Calibri"/>
                <a:cs typeface="Calibri"/>
              </a:rPr>
              <a:t>В</a:t>
            </a:r>
            <a:r>
              <a:rPr sz="1000" b="1" dirty="0">
                <a:latin typeface="Calibri"/>
                <a:cs typeface="Calibri"/>
              </a:rPr>
              <a:t>не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ешения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 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</a:t>
            </a:r>
            <a:r>
              <a:rPr sz="1000" b="1" spc="-10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- 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т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328540" y="8108634"/>
            <a:ext cx="295275" cy="333377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562477" y="7477127"/>
            <a:ext cx="9620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4687316" y="7664958"/>
            <a:ext cx="778739" cy="11760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-1270" algn="ctr">
              <a:lnSpc>
                <a:spcPct val="91600"/>
              </a:lnSpc>
            </a:pPr>
            <a:r>
              <a:rPr sz="1100" b="1" dirty="0">
                <a:latin typeface="Calibri"/>
                <a:cs typeface="Calibri"/>
              </a:rPr>
              <a:t>Р</a:t>
            </a:r>
            <a:r>
              <a:rPr sz="1100" b="1" spc="-5" dirty="0">
                <a:latin typeface="Calibri"/>
                <a:cs typeface="Calibri"/>
              </a:rPr>
              <a:t>а</a:t>
            </a:r>
            <a:r>
              <a:rPr sz="1100" b="1" spc="5" dirty="0">
                <a:latin typeface="Calibri"/>
                <a:cs typeface="Calibri"/>
              </a:rPr>
              <a:t>сс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е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 п</a:t>
            </a:r>
            <a:r>
              <a:rPr sz="1100" b="1" spc="-10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и</a:t>
            </a:r>
            <a:r>
              <a:rPr sz="1100" b="1" spc="-5" dirty="0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ятие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ш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я 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б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исп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spc="-5" dirty="0">
                <a:latin typeface="Calibri"/>
                <a:cs typeface="Calibri"/>
              </a:rPr>
              <a:t>л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и бюдж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та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 С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в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476877" y="8105776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689536" y="7515228"/>
            <a:ext cx="1028700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5757417" y="7677100"/>
            <a:ext cx="833562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 dirty="0">
              <a:latin typeface="Calibri"/>
              <a:cs typeface="Calibri"/>
            </a:endParaRPr>
          </a:p>
          <a:p>
            <a:pPr marL="2540" algn="ctr">
              <a:lnSpc>
                <a:spcPts val="1295"/>
              </a:lnSpc>
            </a:pP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  ЩР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78536" y="7200901"/>
            <a:ext cx="336804" cy="3002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45920" y="7200901"/>
            <a:ext cx="336804" cy="3002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18816" y="7200901"/>
            <a:ext cx="336804" cy="3002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84678" y="7200901"/>
            <a:ext cx="336803" cy="3002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50537" y="7200901"/>
            <a:ext cx="336803" cy="3002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044186" y="7200901"/>
            <a:ext cx="336803" cy="3002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578918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746631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819780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985640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151884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45784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51003" y="107504"/>
            <a:ext cx="6590365" cy="187743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 marR="5080" algn="ctr"/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Изменение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основных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характеристик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бюджета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муниципального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Щербиновский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20</a:t>
            </a:r>
            <a:r>
              <a:rPr lang="ru-RU" b="1" u="sng" spc="-5" dirty="0" smtClean="0">
                <a:solidFill>
                  <a:srgbClr val="7030A0"/>
                </a:solidFill>
                <a:latin typeface="Calibri"/>
                <a:cs typeface="Calibri"/>
              </a:rPr>
              <a:t>24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год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 и на плановый период  </a:t>
            </a:r>
            <a:r>
              <a:rPr lang="ru-RU" b="1" u="sng" spc="-5" dirty="0" smtClean="0">
                <a:solidFill>
                  <a:srgbClr val="7030A0"/>
                </a:solidFill>
                <a:latin typeface="Calibri"/>
                <a:cs typeface="Calibri"/>
              </a:rPr>
              <a:t>2025 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и </a:t>
            </a:r>
            <a:r>
              <a:rPr lang="ru-RU" b="1" u="sng" spc="-5" dirty="0" smtClean="0">
                <a:solidFill>
                  <a:srgbClr val="7030A0"/>
                </a:solidFill>
                <a:latin typeface="Calibri"/>
                <a:cs typeface="Calibri"/>
              </a:rPr>
              <a:t>2026 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годов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,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относительно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утвержденных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показателей</a:t>
            </a:r>
            <a:endParaRPr b="1" u="sng" spc="-5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endParaRPr lang="ru-RU" sz="800" b="1" spc="-5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5" dirty="0" smtClean="0">
                <a:solidFill>
                  <a:srgbClr val="7030A0"/>
                </a:solidFill>
                <a:latin typeface="Calibri"/>
                <a:cs typeface="Calibri"/>
              </a:rPr>
              <a:t>(</a:t>
            </a:r>
            <a:r>
              <a:rPr lang="ru-RU" sz="1400" b="1" spc="-25" dirty="0" smtClean="0">
                <a:solidFill>
                  <a:srgbClr val="7030A0"/>
                </a:solidFill>
                <a:latin typeface="Calibri"/>
                <a:cs typeface="Calibri"/>
              </a:rPr>
              <a:t>Проект</a:t>
            </a:r>
            <a:r>
              <a:rPr sz="1400" b="1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Со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та</a:t>
            </a:r>
            <a:r>
              <a:rPr sz="1400" b="1" spc="2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униципал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но</a:t>
            </a:r>
            <a:r>
              <a:rPr sz="1400" b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3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зо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ния</a:t>
            </a:r>
            <a:r>
              <a:rPr sz="1400" b="1" spc="5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30" dirty="0" smtClean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400" b="1" spc="-15" dirty="0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ино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с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ий</a:t>
            </a:r>
            <a:r>
              <a:rPr sz="1400" b="1" spc="4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йон</a:t>
            </a:r>
            <a:r>
              <a:rPr sz="1400" b="1" spc="1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1400" b="1" spc="15" dirty="0" smtClean="0">
                <a:solidFill>
                  <a:srgbClr val="7030A0"/>
                </a:solidFill>
                <a:latin typeface="Calibri"/>
                <a:cs typeface="Calibri"/>
              </a:rPr>
              <a:t/>
            </a:r>
            <a:br>
              <a:rPr lang="ru-RU" sz="1400" b="1" spc="15" dirty="0" smtClean="0">
                <a:solidFill>
                  <a:srgbClr val="7030A0"/>
                </a:solidFill>
                <a:latin typeface="Calibri"/>
                <a:cs typeface="Calibri"/>
              </a:rPr>
            </a:b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"О</a:t>
            </a:r>
            <a:r>
              <a:rPr sz="1400" b="1" spc="-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55" dirty="0" err="1" smtClean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400" b="1" spc="-30" dirty="0" err="1" smtClean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т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3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униципал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но</a:t>
            </a:r>
            <a:r>
              <a:rPr sz="1400" b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3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зо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ния</a:t>
            </a:r>
            <a:r>
              <a:rPr sz="1400" b="1" spc="4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30" dirty="0" smtClean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400" b="1" spc="-15" dirty="0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ино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с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ий</a:t>
            </a:r>
            <a:r>
              <a:rPr sz="1400" b="1" spc="5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йон</a:t>
            </a:r>
            <a:r>
              <a:rPr lang="ru-RU"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  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1400" b="1" spc="-1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20</a:t>
            </a:r>
            <a:r>
              <a:rPr lang="ru-RU"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24 </a:t>
            </a:r>
            <a:r>
              <a:rPr sz="14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50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10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lang="ru-RU"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400" b="1" spc="-10" dirty="0" smtClean="0">
                <a:solidFill>
                  <a:srgbClr val="7030A0"/>
                </a:solidFill>
                <a:latin typeface="Calibri"/>
                <a:cs typeface="Calibri"/>
              </a:rPr>
              <a:t>и на плановый период 2025 и 2026 годов</a:t>
            </a:r>
            <a:r>
              <a:rPr sz="14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"</a:t>
            </a:r>
            <a:r>
              <a:rPr sz="1400" b="1" spc="-5" dirty="0" smtClean="0">
                <a:solidFill>
                  <a:srgbClr val="7030A0"/>
                </a:solidFill>
                <a:latin typeface="Calibri"/>
                <a:cs typeface="Calibri"/>
              </a:rPr>
              <a:t>)</a:t>
            </a:r>
            <a:endParaRPr sz="1400" b="1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24744" y="3950032"/>
            <a:ext cx="46805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Рас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х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73216" y="1831052"/>
            <a:ext cx="117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млн. руб.</a:t>
            </a:r>
            <a:endParaRPr lang="ru-RU" sz="1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5373216" y="4913180"/>
            <a:ext cx="1097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млн. руб.</a:t>
            </a:r>
            <a:endParaRPr lang="ru-RU" sz="14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390313"/>
              </p:ext>
            </p:extLst>
          </p:nvPr>
        </p:nvGraphicFramePr>
        <p:xfrm>
          <a:off x="424220" y="2138829"/>
          <a:ext cx="6124250" cy="186194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86695"/>
                <a:gridCol w="1129229"/>
                <a:gridCol w="978665"/>
                <a:gridCol w="1053946"/>
                <a:gridCol w="828100"/>
                <a:gridCol w="847615"/>
              </a:tblGrid>
              <a:tr h="519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показателей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Исполнено 2023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2024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Отклонение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2025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24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/>
                        <a:t>Доходы </a:t>
                      </a:r>
                      <a:endParaRPr lang="ru-RU" sz="150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1 283,4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1 057,1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-226,3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994,2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989,2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2624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1 316,6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1 057,1</a:t>
                      </a: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-259,5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994,2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989,2</a:t>
                      </a:r>
                    </a:p>
                  </a:txBody>
                  <a:tcPr marL="0" marR="0" marT="0" marB="0"/>
                </a:tc>
              </a:tr>
              <a:tr h="519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Дефицит (-)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/>
                        <a:t>Профицит</a:t>
                      </a:r>
                      <a:r>
                        <a:rPr lang="ru-RU" sz="1500" dirty="0"/>
                        <a:t> (+)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- 33,2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Х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516491"/>
              </p:ext>
            </p:extLst>
          </p:nvPr>
        </p:nvGraphicFramePr>
        <p:xfrm>
          <a:off x="517227" y="4461540"/>
          <a:ext cx="5857916" cy="453029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714644"/>
                <a:gridCol w="928694"/>
                <a:gridCol w="714380"/>
                <a:gridCol w="785818"/>
                <a:gridCol w="714380"/>
              </a:tblGrid>
              <a:tr h="54629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Наименование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Исполнено </a:t>
                      </a:r>
                      <a:br>
                        <a:rPr lang="ru-RU" sz="1500" kern="1200" dirty="0" smtClean="0"/>
                      </a:br>
                      <a:r>
                        <a:rPr lang="ru-RU" sz="1500" kern="1200" dirty="0" smtClean="0"/>
                        <a:t>2023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2024 </a:t>
                      </a:r>
                      <a:r>
                        <a:rPr lang="ru-RU" sz="1500" kern="1200" dirty="0"/>
                        <a:t>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2025 </a:t>
                      </a:r>
                      <a:r>
                        <a:rPr lang="ru-RU" sz="1500" kern="1200" dirty="0"/>
                        <a:t>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2026 </a:t>
                      </a:r>
                      <a:r>
                        <a:rPr lang="ru-RU" sz="1500" kern="1200" dirty="0"/>
                        <a:t>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ВСЕГО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</a:t>
                      </a:r>
                      <a:r>
                        <a:rPr lang="ru-RU" sz="1500" kern="1200" baseline="0" dirty="0" smtClean="0"/>
                        <a:t> 316,6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1 057,1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994,2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989,2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Социально-культурная сфера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960,1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853,5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800,3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805,3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Общегосударственные вопросы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271,6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129,4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112,1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116,6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Жилищно-коммунальное хозяйство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16,0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26,4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4,6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4,5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Обслуживание муниципального долга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0,02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0,05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0,05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0,05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Межбюджетные трансферты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23,5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4,0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Национальная оборона и национальная безопасность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16,7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13,8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13,7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Национальная экономика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26,7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27,0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26,4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26,3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Условно утвержденные расходы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20,8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333202"/>
              </p:ext>
            </p:extLst>
          </p:nvPr>
        </p:nvGraphicFramePr>
        <p:xfrm>
          <a:off x="-1333500" y="-95248"/>
          <a:ext cx="13335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4" name="Пакет" r:id="rId4" imgW="1333440" imgH="485640" progId="Package">
                  <p:embed/>
                </p:oleObj>
              </mc:Choice>
              <mc:Fallback>
                <p:oleObj name="Пакет" r:id="rId4" imgW="1333440" imgH="485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333500" y="-95248"/>
                        <a:ext cx="133350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450460" y="426726"/>
            <a:ext cx="411987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Безвозме</a:t>
            </a:r>
            <a:r>
              <a:rPr sz="1600" b="1" spc="-15" dirty="0">
                <a:solidFill>
                  <a:srgbClr val="7030A0"/>
                </a:solidFill>
                <a:latin typeface="Calibri"/>
                <a:cs typeface="Calibri"/>
              </a:rPr>
              <a:t>з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дные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пост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пления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из</a:t>
            </a:r>
            <a:r>
              <a:rPr sz="16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краево</a:t>
            </a:r>
            <a:r>
              <a:rPr sz="16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 err="1" smtClean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 err="1" smtClean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80651" y="4298151"/>
            <a:ext cx="49253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онс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лид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ир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ва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ый</a:t>
            </a:r>
            <a:r>
              <a:rPr sz="1600" b="1" spc="-6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</a:t>
            </a:r>
            <a:r>
              <a:rPr sz="1600" b="1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4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0564" y="7884368"/>
            <a:ext cx="571504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ый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вкл</a:t>
            </a:r>
            <a:r>
              <a:rPr sz="1200" spc="-1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чает 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ебя 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2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10" dirty="0">
                <a:latin typeface="Calibri"/>
                <a:cs typeface="Calibri"/>
              </a:rPr>
              <a:t>ан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район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8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5" dirty="0">
                <a:latin typeface="Calibri"/>
                <a:cs typeface="Calibri"/>
              </a:rPr>
              <a:t> 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 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1248" y="1176379"/>
            <a:ext cx="998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млн. руб.</a:t>
            </a:r>
            <a:endParaRPr lang="ru-RU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538604" y="4544373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млн. руб.</a:t>
            </a:r>
            <a:endParaRPr lang="ru-RU" sz="1200" b="1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86022"/>
              </p:ext>
            </p:extLst>
          </p:nvPr>
        </p:nvGraphicFramePr>
        <p:xfrm>
          <a:off x="618978" y="1547664"/>
          <a:ext cx="6048672" cy="245203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31119"/>
                <a:gridCol w="981445"/>
                <a:gridCol w="903426"/>
                <a:gridCol w="903426"/>
                <a:gridCol w="929256"/>
              </a:tblGrid>
              <a:tr h="83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Исполнено </a:t>
                      </a:r>
                      <a:br>
                        <a:rPr lang="ru-RU" sz="1500" dirty="0" smtClean="0"/>
                      </a:br>
                      <a:r>
                        <a:rPr lang="ru-RU" sz="1500" dirty="0" smtClean="0"/>
                        <a:t>2023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2024 г</a:t>
                      </a:r>
                      <a:r>
                        <a:rPr lang="ru-RU" sz="1500" dirty="0"/>
                        <a:t>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2025 г</a:t>
                      </a:r>
                      <a:r>
                        <a:rPr lang="ru-RU" sz="1500" dirty="0"/>
                        <a:t>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2026 г</a:t>
                      </a:r>
                      <a:r>
                        <a:rPr lang="ru-RU" sz="1500" dirty="0"/>
                        <a:t>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ВСЕГО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914,9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708,1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648,9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658,5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Дотации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105,1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106,3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85,1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84,7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Субсидии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189,6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78,0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35,8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22,8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Субвенции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554,3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522,3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528,0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551,0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122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Иные межбюджетные трансферты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65,9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194055"/>
              </p:ext>
            </p:extLst>
          </p:nvPr>
        </p:nvGraphicFramePr>
        <p:xfrm>
          <a:off x="615718" y="4862868"/>
          <a:ext cx="6024731" cy="30215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04256"/>
                <a:gridCol w="1008112"/>
                <a:gridCol w="864096"/>
                <a:gridCol w="974853"/>
                <a:gridCol w="873414"/>
              </a:tblGrid>
              <a:tr h="8843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Наименование показателя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Исполнено </a:t>
                      </a:r>
                      <a:br>
                        <a:rPr lang="ru-RU" sz="1500" kern="1200" dirty="0" smtClean="0"/>
                      </a:br>
                      <a:r>
                        <a:rPr lang="ru-RU" sz="1500" kern="1200" dirty="0" smtClean="0"/>
                        <a:t>2023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</a:t>
                      </a:r>
                      <a:r>
                        <a:rPr lang="ru-RU" sz="1500" kern="1200" dirty="0" smtClean="0"/>
                        <a:t>2024 г</a:t>
                      </a:r>
                      <a:r>
                        <a:rPr lang="ru-RU" sz="1500" kern="1200" dirty="0"/>
                        <a:t>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</a:t>
                      </a:r>
                      <a:r>
                        <a:rPr lang="ru-RU" sz="1500" kern="1200" dirty="0" smtClean="0"/>
                        <a:t>2025 г</a:t>
                      </a:r>
                      <a:r>
                        <a:rPr lang="ru-RU" sz="1500" kern="1200" dirty="0"/>
                        <a:t>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</a:t>
                      </a:r>
                      <a:r>
                        <a:rPr lang="ru-RU" sz="1500" kern="1200" dirty="0" smtClean="0"/>
                        <a:t>2026 г</a:t>
                      </a:r>
                      <a:r>
                        <a:rPr lang="ru-RU" sz="1500" kern="1200" dirty="0"/>
                        <a:t>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15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Налоговые и неналоговые доходы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572,7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552,9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345,3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15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Безвозмездные поступления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1 008,8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738,3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648,9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658,5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638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Доходы всего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1 581,5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1 291,2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994,2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989,2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2638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Расходы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1 607,2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1 293,6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994,2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989,2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5209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Дефицит (-)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Профицит (+)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-25,6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-2,4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39550" y="611562"/>
            <a:ext cx="49866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Рас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20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ды</a:t>
            </a:r>
            <a:r>
              <a:rPr sz="20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онс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лид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ир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ва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5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2000" b="1" spc="-4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20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ета</a:t>
            </a:r>
            <a:r>
              <a:rPr sz="2000" b="1" spc="-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ербиновс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района</a:t>
            </a:r>
            <a:endParaRPr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28733" y="4211960"/>
            <a:ext cx="3571875" cy="3638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00043" y="8001026"/>
            <a:ext cx="597154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«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считает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ьги,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проя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в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ляет</a:t>
            </a:r>
            <a:r>
              <a:rPr sz="1600" b="1"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ува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ие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св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ем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у»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778712"/>
              </p:ext>
            </p:extLst>
          </p:nvPr>
        </p:nvGraphicFramePr>
        <p:xfrm>
          <a:off x="401724" y="1475657"/>
          <a:ext cx="6168178" cy="1830958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69364"/>
                <a:gridCol w="839790"/>
                <a:gridCol w="839791"/>
                <a:gridCol w="839652"/>
                <a:gridCol w="842936"/>
                <a:gridCol w="836645"/>
              </a:tblGrid>
              <a:tr h="497967">
                <a:tc>
                  <a:txBody>
                    <a:bodyPr/>
                    <a:lstStyle/>
                    <a:p>
                      <a:pPr marL="452120" marR="313055" indent="-131445" algn="ctr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им</a:t>
                      </a:r>
                      <a:r>
                        <a:rPr sz="1500" spc="-10" dirty="0"/>
                        <a:t>е</a:t>
                      </a:r>
                      <a:r>
                        <a:rPr sz="1500" dirty="0"/>
                        <a:t>но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ние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за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5" dirty="0" smtClean="0"/>
                        <a:t>20</a:t>
                      </a:r>
                      <a:r>
                        <a:rPr sz="1500" spc="-5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5" dirty="0" smtClean="0"/>
                        <a:t>21</a:t>
                      </a:r>
                      <a:r>
                        <a:rPr sz="1500" spc="-5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0" dirty="0" smtClean="0"/>
                        <a:t>22</a:t>
                      </a:r>
                      <a:r>
                        <a:rPr sz="1500" spc="-5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0" dirty="0" smtClean="0"/>
                        <a:t>23</a:t>
                      </a:r>
                      <a:r>
                        <a:rPr sz="1500" spc="-5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 smtClean="0"/>
                        <a:t>2</a:t>
                      </a:r>
                      <a:r>
                        <a:rPr sz="1500" spc="5" dirty="0" smtClean="0"/>
                        <a:t>0</a:t>
                      </a:r>
                      <a:r>
                        <a:rPr lang="ru-RU" sz="1500" spc="0" dirty="0" smtClean="0"/>
                        <a:t>24</a:t>
                      </a:r>
                      <a:r>
                        <a:rPr sz="1500" spc="-5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497839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</a:pPr>
                      <a:r>
                        <a:rPr sz="1500" dirty="0" err="1"/>
                        <a:t>Р</a:t>
                      </a:r>
                      <a:r>
                        <a:rPr sz="1500" spc="-10" dirty="0" err="1"/>
                        <a:t>а</a:t>
                      </a:r>
                      <a:r>
                        <a:rPr sz="1500" dirty="0" err="1"/>
                        <a:t>с</a:t>
                      </a:r>
                      <a:r>
                        <a:rPr sz="1500" spc="-25" dirty="0" err="1"/>
                        <a:t>хо</a:t>
                      </a:r>
                      <a:r>
                        <a:rPr sz="1500" dirty="0" err="1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spc="-10" dirty="0" err="1" smtClean="0"/>
                        <a:t>в</a:t>
                      </a:r>
                      <a:r>
                        <a:rPr sz="1500" dirty="0" err="1" smtClean="0"/>
                        <a:t>се</a:t>
                      </a:r>
                      <a:r>
                        <a:rPr sz="1500" spc="-20" dirty="0" err="1" smtClean="0"/>
                        <a:t>г</a:t>
                      </a:r>
                      <a:r>
                        <a:rPr sz="1500" dirty="0" err="1" smtClean="0"/>
                        <a:t>о</a:t>
                      </a:r>
                      <a:r>
                        <a:rPr sz="1500" dirty="0" smtClean="0"/>
                        <a:t>,</a:t>
                      </a:r>
                      <a:r>
                        <a:rPr lang="ru-RU" sz="1500" spc="5" baseline="0" dirty="0" smtClean="0"/>
                        <a:t> </a:t>
                      </a:r>
                      <a:r>
                        <a:rPr sz="1500" dirty="0" err="1" smtClean="0"/>
                        <a:t>мл</a:t>
                      </a:r>
                      <a:r>
                        <a:rPr sz="1500" spc="5" dirty="0" err="1" smtClean="0"/>
                        <a:t>н</a:t>
                      </a:r>
                      <a:r>
                        <a:rPr sz="1500" dirty="0" err="1" smtClean="0"/>
                        <a:t>.</a:t>
                      </a:r>
                      <a:r>
                        <a:rPr sz="1500" spc="-10" dirty="0" err="1" smtClean="0"/>
                        <a:t>р</a:t>
                      </a:r>
                      <a:r>
                        <a:rPr sz="1500" spc="-5" dirty="0" err="1" smtClean="0"/>
                        <a:t>у</a:t>
                      </a:r>
                      <a:r>
                        <a:rPr sz="1500" dirty="0" err="1" smtClean="0"/>
                        <a:t>б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1 143,5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1 149,0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1 255,0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1 607,2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1 293,6</a:t>
                      </a:r>
                    </a:p>
                  </a:txBody>
                  <a:tcPr marL="0" marR="0" marT="0" marB="0" anchor="ctr"/>
                </a:tc>
              </a:tr>
              <a:tr h="647319">
                <a:tc>
                  <a:txBody>
                    <a:bodyPr/>
                    <a:lstStyle/>
                    <a:p>
                      <a:pPr marL="0" marR="102870" indent="0">
                        <a:lnSpc>
                          <a:spcPct val="100000"/>
                        </a:lnSpc>
                      </a:pPr>
                      <a:r>
                        <a:rPr sz="1500" dirty="0"/>
                        <a:t>Р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с</a:t>
                      </a:r>
                      <a:r>
                        <a:rPr sz="1500" spc="-25" dirty="0"/>
                        <a:t>хо</a:t>
                      </a:r>
                      <a:r>
                        <a:rPr sz="1500" dirty="0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на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1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жи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ля, 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spc="-30" dirty="0"/>
                        <a:t>б</a:t>
                      </a:r>
                      <a:r>
                        <a:rPr sz="1500" dirty="0"/>
                        <a:t>л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й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32 508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32 983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36 616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47 799</a:t>
                      </a:r>
                      <a:endParaRPr lang="ru-RU"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 smtClean="0"/>
                        <a:t>38 473</a:t>
                      </a:r>
                      <a:endParaRPr lang="ru-RU"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373223"/>
              </p:ext>
            </p:extLst>
          </p:nvPr>
        </p:nvGraphicFramePr>
        <p:xfrm>
          <a:off x="500044" y="3275856"/>
          <a:ext cx="5983123" cy="685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96630"/>
                <a:gridCol w="837327"/>
                <a:gridCol w="837326"/>
                <a:gridCol w="837326"/>
                <a:gridCol w="837188"/>
                <a:gridCol w="837326"/>
              </a:tblGrid>
              <a:tr h="228600"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Справ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оч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50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слен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ос</a:t>
                      </a:r>
                      <a:r>
                        <a:rPr sz="1500" spc="-5" dirty="0">
                          <a:solidFill>
                            <a:schemeClr val="bg1"/>
                          </a:solidFill>
                        </a:rPr>
                        <a:t>т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ь</a:t>
                      </a:r>
                      <a:r>
                        <a:rPr sz="1500" spc="1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населен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500" spc="-5" dirty="0">
                          <a:solidFill>
                            <a:schemeClr val="bg1"/>
                          </a:solidFill>
                        </a:rPr>
                        <a:t>я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sz="1500" spc="2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ел.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</a:rPr>
                        <a:t>35 177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</a:rPr>
                        <a:t>34 836</a:t>
                      </a: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</a:rPr>
                        <a:t>34 275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</a:rPr>
                        <a:t>33 624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</a:rPr>
                        <a:t>33 624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666" y="107504"/>
            <a:ext cx="612067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Нало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и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ненало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ох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ета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район 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Calibri"/>
                <a:cs typeface="Calibri"/>
              </a:rPr>
              <a:t>2024-2026 </a:t>
            </a:r>
            <a:r>
              <a:rPr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spc="-35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lang="ru-RU" b="1" dirty="0" err="1" smtClean="0">
                <a:solidFill>
                  <a:srgbClr val="7030A0"/>
                </a:solidFill>
                <a:latin typeface="Calibri"/>
                <a:cs typeface="Calibri"/>
              </a:rPr>
              <a:t>ы</a:t>
            </a:r>
            <a:endParaRPr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53655" y="661502"/>
            <a:ext cx="73850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лн.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р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б.)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5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21847"/>
              </p:ext>
            </p:extLst>
          </p:nvPr>
        </p:nvGraphicFramePr>
        <p:xfrm>
          <a:off x="404666" y="846168"/>
          <a:ext cx="6192686" cy="821021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240360"/>
                <a:gridCol w="1008112"/>
                <a:gridCol w="648072"/>
                <a:gridCol w="648072"/>
                <a:gridCol w="648070"/>
              </a:tblGrid>
              <a:tr h="403523">
                <a:tc>
                  <a:txBody>
                    <a:bodyPr/>
                    <a:lstStyle/>
                    <a:p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69545" indent="0" algn="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Исполнено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2023 г.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 smtClean="0"/>
                        <a:t>20</a:t>
                      </a:r>
                      <a:r>
                        <a:rPr lang="ru-RU" sz="1200" dirty="0" smtClean="0"/>
                        <a:t>24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2025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2026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</a:tr>
              <a:tr h="257048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b="1" dirty="0"/>
                        <a:t>Н</a:t>
                      </a:r>
                      <a:r>
                        <a:rPr sz="1500" b="1" spc="-10" dirty="0"/>
                        <a:t>а</a:t>
                      </a:r>
                      <a:r>
                        <a:rPr sz="1500" b="1" dirty="0"/>
                        <a:t>ло</a:t>
                      </a:r>
                      <a:r>
                        <a:rPr sz="1500" b="1" spc="-20" dirty="0"/>
                        <a:t>г</a:t>
                      </a:r>
                      <a:r>
                        <a:rPr sz="1500" b="1" dirty="0"/>
                        <a:t>о</a:t>
                      </a:r>
                      <a:r>
                        <a:rPr sz="1500" b="1" spc="-10" dirty="0"/>
                        <a:t>в</a:t>
                      </a:r>
                      <a:r>
                        <a:rPr sz="1500" b="1" spc="-5" dirty="0"/>
                        <a:t>ы</a:t>
                      </a:r>
                      <a:r>
                        <a:rPr sz="1500" b="1" dirty="0"/>
                        <a:t>е</a:t>
                      </a:r>
                      <a:r>
                        <a:rPr sz="1500" b="1" spc="-10" dirty="0"/>
                        <a:t> </a:t>
                      </a:r>
                      <a:r>
                        <a:rPr sz="1500" b="1" spc="-20" dirty="0"/>
                        <a:t>д</a:t>
                      </a:r>
                      <a:r>
                        <a:rPr sz="1500" b="1" spc="-25" dirty="0"/>
                        <a:t>охо</a:t>
                      </a:r>
                      <a:r>
                        <a:rPr sz="1500" b="1" spc="-5" dirty="0"/>
                        <a:t>д</a:t>
                      </a:r>
                      <a:r>
                        <a:rPr sz="1500" b="1" dirty="0"/>
                        <a:t>ы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333,2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320,4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320,0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304,3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лог</a:t>
                      </a:r>
                      <a:r>
                        <a:rPr sz="1500" spc="-10" dirty="0"/>
                        <a:t> 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а</a:t>
                      </a:r>
                      <a:r>
                        <a:rPr sz="1500" spc="-10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риб</a:t>
                      </a:r>
                      <a:r>
                        <a:rPr sz="1500" spc="-5" dirty="0"/>
                        <a:t>ы</a:t>
                      </a:r>
                      <a:r>
                        <a:rPr sz="1500" dirty="0"/>
                        <a:t>ль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- 0,2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лог  </a:t>
                      </a:r>
                      <a:r>
                        <a:rPr sz="1500" spc="-60" dirty="0"/>
                        <a:t> </a:t>
                      </a:r>
                      <a:r>
                        <a:rPr sz="1500" spc="5" dirty="0" err="1"/>
                        <a:t>н</a:t>
                      </a:r>
                      <a:r>
                        <a:rPr sz="1500" dirty="0" err="1"/>
                        <a:t>а</a:t>
                      </a:r>
                      <a:r>
                        <a:rPr sz="1500" dirty="0"/>
                        <a:t>  </a:t>
                      </a:r>
                      <a:r>
                        <a:rPr sz="1500" spc="-75" dirty="0"/>
                        <a:t> </a:t>
                      </a:r>
                      <a:r>
                        <a:rPr sz="1500" spc="-15" dirty="0" err="1"/>
                        <a:t>д</a:t>
                      </a:r>
                      <a:r>
                        <a:rPr sz="1500" spc="-25" dirty="0" err="1"/>
                        <a:t>охо</a:t>
                      </a:r>
                      <a:r>
                        <a:rPr sz="1500" dirty="0" err="1"/>
                        <a:t>ды</a:t>
                      </a:r>
                      <a:r>
                        <a:rPr lang="ru-RU" sz="1500" dirty="0"/>
                        <a:t> </a:t>
                      </a:r>
                      <a:r>
                        <a:rPr sz="1500" spc="15" dirty="0" err="1"/>
                        <a:t>ф</a:t>
                      </a:r>
                      <a:r>
                        <a:rPr sz="1500" dirty="0" err="1"/>
                        <a:t>и</a:t>
                      </a:r>
                      <a:r>
                        <a:rPr sz="1500" spc="-10" dirty="0" err="1"/>
                        <a:t>з</a:t>
                      </a:r>
                      <a:r>
                        <a:rPr sz="1500" dirty="0" err="1"/>
                        <a:t>ичес</a:t>
                      </a:r>
                      <a:r>
                        <a:rPr sz="1500" spc="-20" dirty="0" err="1"/>
                        <a:t>к</a:t>
                      </a:r>
                      <a:r>
                        <a:rPr sz="1500" spc="-10" dirty="0" err="1"/>
                        <a:t>и</a:t>
                      </a:r>
                      <a:r>
                        <a:rPr sz="1500" dirty="0" err="1"/>
                        <a:t>х</a:t>
                      </a:r>
                      <a:r>
                        <a:rPr sz="1500" dirty="0"/>
                        <a:t> лиц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256,3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232,2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230,1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212,4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lang="ru-RU" sz="1500" dirty="0"/>
                        <a:t>Акцизы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6858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500" dirty="0"/>
                        <a:t>Налог, взимаемый в связи с применением упрощенной системы налогообложения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30,2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31,2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31,9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669290" algn="l"/>
                          <a:tab pos="1172210" algn="l"/>
                          <a:tab pos="1460500" algn="l"/>
                        </a:tabLst>
                      </a:pPr>
                      <a:r>
                        <a:rPr sz="1500" spc="-10" dirty="0"/>
                        <a:t>Е</a:t>
                      </a:r>
                      <a:r>
                        <a:rPr sz="1500" dirty="0"/>
                        <a:t>ди</a:t>
                      </a:r>
                      <a:r>
                        <a:rPr sz="1500" spc="5" dirty="0"/>
                        <a:t>н</a:t>
                      </a:r>
                      <a:r>
                        <a:rPr sz="1500" spc="-15" dirty="0"/>
                        <a:t>ы</a:t>
                      </a:r>
                      <a:r>
                        <a:rPr sz="1500" dirty="0"/>
                        <a:t>й	н</a:t>
                      </a:r>
                      <a:r>
                        <a:rPr sz="1500" spc="-20" dirty="0"/>
                        <a:t>а</a:t>
                      </a:r>
                      <a:r>
                        <a:rPr sz="1500" dirty="0"/>
                        <a:t>лог	</a:t>
                      </a:r>
                      <a:r>
                        <a:rPr sz="1500" spc="5" dirty="0" err="1"/>
                        <a:t>н</a:t>
                      </a:r>
                      <a:r>
                        <a:rPr sz="1500" dirty="0" err="1"/>
                        <a:t>а</a:t>
                      </a:r>
                      <a:r>
                        <a:rPr lang="ru-RU" sz="1500" dirty="0"/>
                        <a:t> </a:t>
                      </a:r>
                      <a:r>
                        <a:rPr sz="1500" spc="-20" dirty="0" err="1"/>
                        <a:t>в</a:t>
                      </a:r>
                      <a:r>
                        <a:rPr sz="1500" dirty="0" err="1"/>
                        <a:t>м</a:t>
                      </a:r>
                      <a:r>
                        <a:rPr sz="1500" spc="-10" dirty="0" err="1"/>
                        <a:t>е</a:t>
                      </a:r>
                      <a:r>
                        <a:rPr sz="1500" dirty="0" err="1"/>
                        <a:t>н</a:t>
                      </a:r>
                      <a:r>
                        <a:rPr sz="1500" spc="-20" dirty="0" err="1"/>
                        <a:t>е</a:t>
                      </a:r>
                      <a:r>
                        <a:rPr sz="1500" spc="-10" dirty="0" err="1"/>
                        <a:t>н</a:t>
                      </a:r>
                      <a:r>
                        <a:rPr sz="1500" dirty="0" err="1"/>
                        <a:t>н</a:t>
                      </a:r>
                      <a:r>
                        <a:rPr sz="1500" spc="-15" dirty="0" err="1"/>
                        <a:t>ы</a:t>
                      </a:r>
                      <a:r>
                        <a:rPr sz="1500" dirty="0" err="1"/>
                        <a:t>й</a:t>
                      </a:r>
                      <a:r>
                        <a:rPr sz="1500" dirty="0"/>
                        <a:t> </a:t>
                      </a:r>
                      <a:r>
                        <a:rPr sz="1500" spc="-15" dirty="0"/>
                        <a:t>д</a:t>
                      </a:r>
                      <a:r>
                        <a:rPr sz="1500" spc="-25" dirty="0"/>
                        <a:t>охо</a:t>
                      </a:r>
                      <a:r>
                        <a:rPr sz="1500" dirty="0"/>
                        <a:t>д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-0,3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sz="1500" spc="-10" dirty="0" err="1"/>
                        <a:t>Е</a:t>
                      </a:r>
                      <a:r>
                        <a:rPr sz="1500" dirty="0" err="1"/>
                        <a:t>ди</a:t>
                      </a:r>
                      <a:r>
                        <a:rPr sz="1500" spc="5" dirty="0" err="1"/>
                        <a:t>н</a:t>
                      </a:r>
                      <a:r>
                        <a:rPr sz="1500" spc="-15" dirty="0" err="1"/>
                        <a:t>ы</a:t>
                      </a:r>
                      <a:r>
                        <a:rPr sz="1500" dirty="0" err="1"/>
                        <a:t>й</a:t>
                      </a:r>
                      <a:r>
                        <a:rPr lang="ru-RU" sz="1500" baseline="0" dirty="0"/>
                        <a:t> </a:t>
                      </a:r>
                      <a:r>
                        <a:rPr sz="1500" dirty="0" err="1"/>
                        <a:t>с</a:t>
                      </a:r>
                      <a:r>
                        <a:rPr sz="1500" spc="-40" dirty="0" err="1"/>
                        <a:t>е</a:t>
                      </a:r>
                      <a:r>
                        <a:rPr sz="1500" dirty="0" err="1"/>
                        <a:t>л</a:t>
                      </a:r>
                      <a:r>
                        <a:rPr sz="1500" spc="-10" dirty="0" err="1"/>
                        <a:t>ь</a:t>
                      </a:r>
                      <a:r>
                        <a:rPr sz="1500" dirty="0" err="1"/>
                        <a:t>с</a:t>
                      </a:r>
                      <a:r>
                        <a:rPr sz="1500" spc="-30" dirty="0" err="1"/>
                        <a:t>к</a:t>
                      </a:r>
                      <a:r>
                        <a:rPr sz="1500" spc="-25" dirty="0" err="1"/>
                        <a:t>ох</a:t>
                      </a:r>
                      <a:r>
                        <a:rPr sz="1500" dirty="0" err="1"/>
                        <a:t>озяй</a:t>
                      </a:r>
                      <a:r>
                        <a:rPr sz="1500" spc="-10" dirty="0" err="1"/>
                        <a:t>с</a:t>
                      </a:r>
                      <a:r>
                        <a:rPr sz="1500" dirty="0" err="1"/>
                        <a:t>т</a:t>
                      </a:r>
                      <a:r>
                        <a:rPr sz="1500" spc="-10" dirty="0" err="1"/>
                        <a:t>в</a:t>
                      </a:r>
                      <a:r>
                        <a:rPr sz="1500" spc="-5" dirty="0" err="1"/>
                        <a:t>е</a:t>
                      </a:r>
                      <a:r>
                        <a:rPr sz="1500" spc="-10" dirty="0" err="1"/>
                        <a:t>нн</a:t>
                      </a:r>
                      <a:r>
                        <a:rPr sz="1500" spc="-15" dirty="0" err="1"/>
                        <a:t>ы</a:t>
                      </a:r>
                      <a:r>
                        <a:rPr sz="1500" dirty="0" err="1"/>
                        <a:t>й</a:t>
                      </a:r>
                      <a:r>
                        <a:rPr sz="1500" dirty="0"/>
                        <a:t> н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лог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31,4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33,1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33,7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34,4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6858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500" dirty="0"/>
                        <a:t>Налог, взимаемый в связи с применением патентной системы налогообложения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13,6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13,8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14,1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500" dirty="0"/>
                        <a:t>Налог на имущество организаций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114" dirty="0"/>
                        <a:t>Г</a:t>
                      </a:r>
                      <a:r>
                        <a:rPr sz="1500" dirty="0"/>
                        <a:t>ос</a:t>
                      </a:r>
                      <a:r>
                        <a:rPr sz="1500" spc="-55" dirty="0"/>
                        <a:t>у</a:t>
                      </a:r>
                      <a:r>
                        <a:rPr sz="1500" dirty="0"/>
                        <a:t>д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рст</a:t>
                      </a:r>
                      <a:r>
                        <a:rPr sz="1500" spc="-5" dirty="0"/>
                        <a:t>ве</a:t>
                      </a:r>
                      <a:r>
                        <a:rPr sz="1500" dirty="0"/>
                        <a:t>нн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я</a:t>
                      </a:r>
                      <a:r>
                        <a:rPr sz="1500" spc="-35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ошл</a:t>
                      </a:r>
                      <a:r>
                        <a:rPr sz="1500" spc="5" dirty="0"/>
                        <a:t>и</a:t>
                      </a:r>
                      <a:r>
                        <a:rPr sz="1500" dirty="0"/>
                        <a:t>на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7,4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b="1" dirty="0"/>
                        <a:t>Н</a:t>
                      </a:r>
                      <a:r>
                        <a:rPr sz="1500" b="1" spc="-5" dirty="0"/>
                        <a:t>е</a:t>
                      </a:r>
                      <a:r>
                        <a:rPr sz="1500" b="1" dirty="0"/>
                        <a:t>н</a:t>
                      </a:r>
                      <a:r>
                        <a:rPr sz="1500" b="1" spc="-5" dirty="0"/>
                        <a:t>а</a:t>
                      </a:r>
                      <a:r>
                        <a:rPr sz="1500" b="1" dirty="0"/>
                        <a:t>ло</a:t>
                      </a:r>
                      <a:r>
                        <a:rPr sz="1500" b="1" spc="-20" dirty="0"/>
                        <a:t>г</a:t>
                      </a:r>
                      <a:r>
                        <a:rPr sz="1500" b="1" dirty="0"/>
                        <a:t>о</a:t>
                      </a:r>
                      <a:r>
                        <a:rPr sz="1500" b="1" spc="-5" dirty="0"/>
                        <a:t>в</a:t>
                      </a:r>
                      <a:r>
                        <a:rPr sz="1500" b="1" dirty="0"/>
                        <a:t>ые</a:t>
                      </a:r>
                      <a:r>
                        <a:rPr sz="1500" b="1" spc="-25" dirty="0"/>
                        <a:t> </a:t>
                      </a:r>
                      <a:r>
                        <a:rPr sz="1500" b="1" spc="-15" dirty="0"/>
                        <a:t>д</a:t>
                      </a:r>
                      <a:r>
                        <a:rPr sz="1500" b="1" spc="-25" dirty="0"/>
                        <a:t>охо</a:t>
                      </a:r>
                      <a:r>
                        <a:rPr sz="1500" b="1" dirty="0"/>
                        <a:t>ды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35,4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28,6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25,3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26,4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Ар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н</a:t>
                      </a:r>
                      <a:r>
                        <a:rPr sz="1500" spc="-20" dirty="0"/>
                        <a:t>д</a:t>
                      </a: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я  </a:t>
                      </a:r>
                      <a:r>
                        <a:rPr sz="1500" spc="5" dirty="0"/>
                        <a:t> </a:t>
                      </a:r>
                      <a:r>
                        <a:rPr sz="1500" spc="-20" dirty="0"/>
                        <a:t>п</a:t>
                      </a:r>
                      <a:r>
                        <a:rPr sz="1500" dirty="0"/>
                        <a:t>л</a:t>
                      </a:r>
                      <a:r>
                        <a:rPr sz="1500" spc="-15" dirty="0"/>
                        <a:t>а</a:t>
                      </a:r>
                      <a:r>
                        <a:rPr sz="1500" dirty="0"/>
                        <a:t>та  </a:t>
                      </a:r>
                      <a:r>
                        <a:rPr sz="1500" spc="-5" dirty="0"/>
                        <a:t> </a:t>
                      </a:r>
                      <a:r>
                        <a:rPr sz="1500" spc="-10" dirty="0"/>
                        <a:t>з</a:t>
                      </a:r>
                      <a:r>
                        <a:rPr sz="1500" dirty="0"/>
                        <a:t>а  </a:t>
                      </a:r>
                      <a:r>
                        <a:rPr sz="1500" spc="-5" dirty="0"/>
                        <a:t> </a:t>
                      </a:r>
                      <a:r>
                        <a:rPr sz="1500" spc="-10" dirty="0"/>
                        <a:t>з</a:t>
                      </a:r>
                      <a:r>
                        <a:rPr sz="1500" spc="-20" dirty="0"/>
                        <a:t>е</a:t>
                      </a:r>
                      <a:r>
                        <a:rPr sz="1500" spc="-5" dirty="0"/>
                        <a:t>м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</a:t>
                      </a:r>
                      <a:r>
                        <a:rPr sz="1500" spc="-5" dirty="0"/>
                        <a:t>ь</a:t>
                      </a:r>
                      <a:r>
                        <a:rPr sz="1500" spc="-10" dirty="0"/>
                        <a:t>н</a:t>
                      </a:r>
                      <a:r>
                        <a:rPr sz="1500" spc="-5" dirty="0"/>
                        <a:t>ы</a:t>
                      </a:r>
                      <a:r>
                        <a:rPr sz="1500" dirty="0"/>
                        <a:t>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5" dirty="0"/>
                        <a:t>у</a:t>
                      </a:r>
                      <a:r>
                        <a:rPr sz="1500" dirty="0"/>
                        <a:t>част</a:t>
                      </a:r>
                      <a:r>
                        <a:rPr sz="1500" spc="-10" dirty="0"/>
                        <a:t>к</a:t>
                      </a:r>
                      <a:r>
                        <a:rPr sz="1500" dirty="0"/>
                        <a:t>и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14,3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16,9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17,8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18,8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Ар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ндная</a:t>
                      </a:r>
                      <a:r>
                        <a:rPr sz="1500" spc="-25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л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та</a:t>
                      </a:r>
                      <a:r>
                        <a:rPr sz="1500" spc="-25" dirty="0"/>
                        <a:t> </a:t>
                      </a:r>
                      <a:r>
                        <a:rPr sz="1500" dirty="0"/>
                        <a:t>за и</a:t>
                      </a:r>
                      <a:r>
                        <a:rPr sz="1500" spc="-20" dirty="0"/>
                        <a:t>м</a:t>
                      </a:r>
                      <a:r>
                        <a:rPr sz="1500" spc="-5" dirty="0"/>
                        <a:t>у</a:t>
                      </a:r>
                      <a:r>
                        <a:rPr sz="1500" spc="-15" dirty="0"/>
                        <a:t>щ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ст</a:t>
                      </a:r>
                      <a:r>
                        <a:rPr sz="1500" spc="-5" dirty="0"/>
                        <a:t>в</a:t>
                      </a:r>
                      <a:r>
                        <a:rPr sz="1500" dirty="0"/>
                        <a:t>о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Пл</a:t>
                      </a:r>
                      <a:r>
                        <a:rPr sz="1500" spc="-5" dirty="0"/>
                        <a:t>а</a:t>
                      </a:r>
                      <a:r>
                        <a:rPr sz="1500" spc="-15" dirty="0"/>
                        <a:t>т</a:t>
                      </a:r>
                      <a:r>
                        <a:rPr sz="1500" spc="-20" dirty="0"/>
                        <a:t>е</a:t>
                      </a:r>
                      <a:r>
                        <a:rPr sz="1500" dirty="0"/>
                        <a:t>жи</a:t>
                      </a:r>
                      <a:r>
                        <a:rPr sz="1500" spc="-35" dirty="0"/>
                        <a:t> </a:t>
                      </a:r>
                      <a:r>
                        <a:rPr sz="1500" dirty="0"/>
                        <a:t>от</a:t>
                      </a:r>
                      <a:r>
                        <a:rPr sz="1500" spc="-10" dirty="0"/>
                        <a:t> </a:t>
                      </a:r>
                      <a:r>
                        <a:rPr sz="1500" spc="-5" dirty="0"/>
                        <a:t>М</a:t>
                      </a:r>
                      <a:r>
                        <a:rPr sz="1500" dirty="0"/>
                        <a:t>УП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</a:tr>
              <a:tr h="9144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500" dirty="0"/>
                        <a:t>Прочие доходы от использования имущества и прав, находящихся в собственности муниципальных</a:t>
                      </a:r>
                      <a:r>
                        <a:rPr lang="ru-RU" sz="1500" baseline="0" dirty="0"/>
                        <a:t> районов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8415" marR="10160">
                        <a:lnSpc>
                          <a:spcPct val="100000"/>
                        </a:lnSpc>
                      </a:pPr>
                      <a:r>
                        <a:rPr sz="1500" dirty="0"/>
                        <a:t>П</a:t>
                      </a:r>
                      <a:r>
                        <a:rPr sz="1500" spc="-10" dirty="0"/>
                        <a:t>л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та</a:t>
                      </a:r>
                      <a:r>
                        <a:rPr sz="1500" spc="35" dirty="0"/>
                        <a:t> </a:t>
                      </a:r>
                      <a:r>
                        <a:rPr sz="1500" dirty="0"/>
                        <a:t>за</a:t>
                      </a:r>
                      <a:r>
                        <a:rPr sz="1500" spc="35" dirty="0"/>
                        <a:t> </a:t>
                      </a:r>
                      <a:r>
                        <a:rPr sz="1500" dirty="0"/>
                        <a:t>н</a:t>
                      </a:r>
                      <a:r>
                        <a:rPr sz="1500" spc="-5" dirty="0"/>
                        <a:t>е</a:t>
                      </a:r>
                      <a:r>
                        <a:rPr sz="1500" spc="-20" dirty="0"/>
                        <a:t>г</a:t>
                      </a:r>
                      <a:r>
                        <a:rPr sz="1500" spc="-5" dirty="0"/>
                        <a:t>а</a:t>
                      </a:r>
                      <a:r>
                        <a:rPr sz="1500" spc="-15" dirty="0"/>
                        <a:t>т</a:t>
                      </a:r>
                      <a:r>
                        <a:rPr sz="1500" dirty="0"/>
                        <a:t>и</a:t>
                      </a:r>
                      <a:r>
                        <a:rPr sz="1500" spc="-20" dirty="0"/>
                        <a:t>в</a:t>
                      </a:r>
                      <a:r>
                        <a:rPr sz="1500" dirty="0"/>
                        <a:t>ное</a:t>
                      </a:r>
                      <a:r>
                        <a:rPr sz="1500" spc="55" dirty="0"/>
                        <a:t> </a:t>
                      </a:r>
                      <a:r>
                        <a:rPr sz="1500" spc="-10" dirty="0"/>
                        <a:t>во</a:t>
                      </a:r>
                      <a:r>
                        <a:rPr sz="1500" dirty="0"/>
                        <a:t>з</a:t>
                      </a:r>
                      <a:r>
                        <a:rPr sz="1500" spc="-15" dirty="0"/>
                        <a:t>д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й</a:t>
                      </a:r>
                      <a:r>
                        <a:rPr sz="1500" spc="-10" dirty="0"/>
                        <a:t>с</a:t>
                      </a:r>
                      <a:r>
                        <a:rPr sz="1500" dirty="0"/>
                        <a:t>т</a:t>
                      </a:r>
                      <a:r>
                        <a:rPr sz="1500" spc="-20" dirty="0"/>
                        <a:t>в</a:t>
                      </a:r>
                      <a:r>
                        <a:rPr sz="1500" dirty="0"/>
                        <a:t>ие 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а</a:t>
                      </a:r>
                      <a:r>
                        <a:rPr sz="1500" spc="-25" dirty="0"/>
                        <a:t> </a:t>
                      </a:r>
                      <a:r>
                        <a:rPr sz="1500" dirty="0"/>
                        <a:t>о</a:t>
                      </a:r>
                      <a:r>
                        <a:rPr sz="1500" spc="-5" dirty="0"/>
                        <a:t>к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spc="-10" dirty="0"/>
                        <a:t>ж</a:t>
                      </a:r>
                      <a:r>
                        <a:rPr sz="1500" spc="-5" dirty="0"/>
                        <a:t>аю</a:t>
                      </a:r>
                      <a:r>
                        <a:rPr sz="1500" spc="-15" dirty="0"/>
                        <a:t>щ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ю</a:t>
                      </a:r>
                      <a:r>
                        <a:rPr sz="1500" spc="-10" dirty="0"/>
                        <a:t> </a:t>
                      </a:r>
                      <a:r>
                        <a:rPr sz="1500" dirty="0"/>
                        <a:t>ср</a:t>
                      </a:r>
                      <a:r>
                        <a:rPr sz="1500" spc="-20" dirty="0"/>
                        <a:t>е</a:t>
                      </a:r>
                      <a:r>
                        <a:rPr sz="1500" spc="-15" dirty="0"/>
                        <a:t>д</a:t>
                      </a:r>
                      <a:r>
                        <a:rPr sz="1500" dirty="0"/>
                        <a:t>у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8415" marR="9525">
                        <a:lnSpc>
                          <a:spcPct val="100000"/>
                        </a:lnSpc>
                      </a:pPr>
                      <a:r>
                        <a:rPr sz="1500" dirty="0"/>
                        <a:t>Д</a:t>
                      </a:r>
                      <a:r>
                        <a:rPr sz="1500" spc="-30" dirty="0"/>
                        <a:t>о</a:t>
                      </a:r>
                      <a:r>
                        <a:rPr sz="1500" spc="-25" dirty="0"/>
                        <a:t>хо</a:t>
                      </a:r>
                      <a:r>
                        <a:rPr sz="1500" dirty="0"/>
                        <a:t>д</a:t>
                      </a:r>
                      <a:r>
                        <a:rPr sz="1500" spc="25" dirty="0"/>
                        <a:t> </a:t>
                      </a:r>
                      <a:r>
                        <a:rPr sz="1500" dirty="0"/>
                        <a:t>от</a:t>
                      </a:r>
                      <a:r>
                        <a:rPr sz="1500" spc="25" dirty="0"/>
                        <a:t> 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за</a:t>
                      </a:r>
                      <a:r>
                        <a:rPr sz="1500" spc="-10" dirty="0"/>
                        <a:t>н</a:t>
                      </a:r>
                      <a:r>
                        <a:rPr sz="1500" dirty="0"/>
                        <a:t>ия</a:t>
                      </a:r>
                      <a:r>
                        <a:rPr sz="1500" spc="30" dirty="0"/>
                        <a:t> </a:t>
                      </a:r>
                      <a:r>
                        <a:rPr sz="1500" spc="-20" dirty="0"/>
                        <a:t>п</a:t>
                      </a:r>
                      <a:r>
                        <a:rPr sz="1500" dirty="0"/>
                        <a:t>л</a:t>
                      </a:r>
                      <a:r>
                        <a:rPr sz="1500" spc="-20" dirty="0"/>
                        <a:t>а</a:t>
                      </a:r>
                      <a:r>
                        <a:rPr sz="1500" dirty="0"/>
                        <a:t>тн</a:t>
                      </a:r>
                      <a:r>
                        <a:rPr sz="1500" spc="-15" dirty="0"/>
                        <a:t>ы</a:t>
                      </a:r>
                      <a:r>
                        <a:rPr sz="1500" dirty="0"/>
                        <a:t>х</a:t>
                      </a:r>
                      <a:r>
                        <a:rPr sz="1500" spc="30" dirty="0"/>
                        <a:t> </a:t>
                      </a:r>
                      <a:r>
                        <a:rPr sz="1500" spc="-20" dirty="0"/>
                        <a:t>у</a:t>
                      </a:r>
                      <a:r>
                        <a:rPr sz="1500" spc="-10" dirty="0"/>
                        <a:t>с</a:t>
                      </a:r>
                      <a:r>
                        <a:rPr sz="1500" dirty="0"/>
                        <a:t>л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г и</a:t>
                      </a:r>
                      <a:r>
                        <a:rPr sz="1500" spc="-20" dirty="0"/>
                        <a:t> </a:t>
                      </a:r>
                      <a:r>
                        <a:rPr sz="1500" spc="-30" dirty="0"/>
                        <a:t>к</a:t>
                      </a:r>
                      <a:r>
                        <a:rPr sz="1500" dirty="0"/>
                        <a:t>ом</a:t>
                      </a:r>
                      <a:r>
                        <a:rPr sz="1500" spc="-10" dirty="0"/>
                        <a:t>п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нса</a:t>
                      </a:r>
                      <a:r>
                        <a:rPr sz="1500" spc="-5" dirty="0"/>
                        <a:t>ц</a:t>
                      </a:r>
                      <a:r>
                        <a:rPr sz="1500" dirty="0"/>
                        <a:t>ии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затрат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20" dirty="0"/>
                        <a:t>Д</a:t>
                      </a:r>
                      <a:r>
                        <a:rPr sz="1500" spc="-25" dirty="0"/>
                        <a:t>охо</a:t>
                      </a:r>
                      <a:r>
                        <a:rPr sz="1500" dirty="0"/>
                        <a:t>д</a:t>
                      </a:r>
                      <a:r>
                        <a:rPr sz="1500" spc="15" dirty="0"/>
                        <a:t> </a:t>
                      </a:r>
                      <a:r>
                        <a:rPr sz="1500" dirty="0"/>
                        <a:t>от</a:t>
                      </a:r>
                      <a:r>
                        <a:rPr sz="1500" spc="-10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р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д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жи</a:t>
                      </a:r>
                      <a:r>
                        <a:rPr sz="1500" spc="-5" dirty="0"/>
                        <a:t> </a:t>
                      </a:r>
                      <a:r>
                        <a:rPr sz="1500" dirty="0"/>
                        <a:t>и</a:t>
                      </a:r>
                      <a:r>
                        <a:rPr sz="1500" spc="-20" dirty="0"/>
                        <a:t>м</a:t>
                      </a:r>
                      <a:r>
                        <a:rPr sz="1500" spc="-5" dirty="0"/>
                        <a:t>у</a:t>
                      </a:r>
                      <a:r>
                        <a:rPr sz="1500" spc="-15" dirty="0"/>
                        <a:t>щ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ст</a:t>
                      </a:r>
                      <a:r>
                        <a:rPr sz="1500" spc="-5" dirty="0"/>
                        <a:t>в</a:t>
                      </a:r>
                      <a:r>
                        <a:rPr sz="1500" dirty="0"/>
                        <a:t>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20" dirty="0"/>
                        <a:t>Д</a:t>
                      </a:r>
                      <a:r>
                        <a:rPr sz="1500" spc="-25" dirty="0"/>
                        <a:t>охо</a:t>
                      </a:r>
                      <a:r>
                        <a:rPr sz="1500" dirty="0"/>
                        <a:t>д</a:t>
                      </a:r>
                      <a:r>
                        <a:rPr sz="1500" spc="15" dirty="0"/>
                        <a:t> </a:t>
                      </a:r>
                      <a:r>
                        <a:rPr sz="1500" dirty="0"/>
                        <a:t>от</a:t>
                      </a:r>
                      <a:r>
                        <a:rPr sz="1500" spc="-10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р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д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жи</a:t>
                      </a:r>
                      <a:r>
                        <a:rPr sz="1500" spc="-5" dirty="0"/>
                        <a:t> </a:t>
                      </a:r>
                      <a:r>
                        <a:rPr sz="1500" dirty="0"/>
                        <a:t>з</a:t>
                      </a:r>
                      <a:r>
                        <a:rPr sz="1500" spc="-15" dirty="0"/>
                        <a:t>е</a:t>
                      </a:r>
                      <a:r>
                        <a:rPr sz="1500" dirty="0"/>
                        <a:t>мли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Штр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фы,  </a:t>
                      </a:r>
                      <a:r>
                        <a:rPr sz="1500" spc="-114" dirty="0"/>
                        <a:t> </a:t>
                      </a:r>
                      <a:r>
                        <a:rPr sz="1500" dirty="0"/>
                        <a:t>с</a:t>
                      </a:r>
                      <a:r>
                        <a:rPr sz="1500" spc="-15" dirty="0"/>
                        <a:t>а</a:t>
                      </a:r>
                      <a:r>
                        <a:rPr sz="1500" dirty="0"/>
                        <a:t>н</a:t>
                      </a:r>
                      <a:r>
                        <a:rPr sz="1500" spc="-10" dirty="0"/>
                        <a:t>к</a:t>
                      </a:r>
                      <a:r>
                        <a:rPr sz="1500" spc="-15" dirty="0"/>
                        <a:t>ц</a:t>
                      </a:r>
                      <a:r>
                        <a:rPr sz="1500" dirty="0"/>
                        <a:t>ии,  </a:t>
                      </a:r>
                      <a:r>
                        <a:rPr sz="1500" spc="-114" dirty="0"/>
                        <a:t> </a:t>
                      </a:r>
                      <a:r>
                        <a:rPr sz="1500" spc="-10" dirty="0"/>
                        <a:t>во</a:t>
                      </a:r>
                      <a:r>
                        <a:rPr sz="1500" dirty="0"/>
                        <a:t>зм</a:t>
                      </a:r>
                      <a:r>
                        <a:rPr sz="1500" spc="-5" dirty="0"/>
                        <a:t>е</a:t>
                      </a:r>
                      <a:r>
                        <a:rPr sz="1500" spc="-15" dirty="0"/>
                        <a:t>щ</a:t>
                      </a:r>
                      <a:r>
                        <a:rPr sz="1500" spc="-5" dirty="0"/>
                        <a:t>е</a:t>
                      </a:r>
                      <a:r>
                        <a:rPr sz="1500" spc="-10" dirty="0"/>
                        <a:t>н</a:t>
                      </a:r>
                      <a:r>
                        <a:rPr sz="1500" dirty="0"/>
                        <a:t>ие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10" dirty="0"/>
                        <a:t>у</a:t>
                      </a:r>
                      <a:r>
                        <a:rPr sz="1500" spc="-15" dirty="0"/>
                        <a:t>щ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рба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10,2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7,0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2,5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2,5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/>
                        <a:t>Прочие</a:t>
                      </a:r>
                      <a:r>
                        <a:rPr sz="1500" spc="-20" dirty="0"/>
                        <a:t> </a:t>
                      </a:r>
                      <a:r>
                        <a:rPr sz="1500" dirty="0"/>
                        <a:t>н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н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ло</a:t>
                      </a:r>
                      <a:r>
                        <a:rPr sz="1500" spc="-20" dirty="0"/>
                        <a:t>г</a:t>
                      </a:r>
                      <a:r>
                        <a:rPr sz="1500" dirty="0"/>
                        <a:t>о</a:t>
                      </a:r>
                      <a:r>
                        <a:rPr sz="1500" spc="-5" dirty="0"/>
                        <a:t>в</a:t>
                      </a:r>
                      <a:r>
                        <a:rPr sz="1500" dirty="0"/>
                        <a:t>ые</a:t>
                      </a:r>
                      <a:r>
                        <a:rPr sz="1500" spc="-25" dirty="0"/>
                        <a:t> </a:t>
                      </a:r>
                      <a:r>
                        <a:rPr sz="1500" spc="-15" dirty="0"/>
                        <a:t>д</a:t>
                      </a:r>
                      <a:r>
                        <a:rPr sz="1500" spc="-25" dirty="0"/>
                        <a:t>охо</a:t>
                      </a:r>
                      <a:r>
                        <a:rPr sz="1500" dirty="0"/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04573" y="354308"/>
            <a:ext cx="6416675" cy="311174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R="5080" indent="358140" algn="just"/>
            <a:r>
              <a:rPr lang="ru-RU" sz="1200" spc="10" dirty="0">
                <a:cs typeface="Calibri"/>
              </a:rPr>
              <a:t>В осно</a:t>
            </a:r>
            <a:r>
              <a:rPr lang="ru-RU" sz="1200" spc="5" dirty="0">
                <a:cs typeface="Calibri"/>
              </a:rPr>
              <a:t>ве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счётов формирования доходной базы районного б</a:t>
            </a:r>
            <a:r>
              <a:rPr lang="ru-RU" sz="1200" spc="-30" dirty="0">
                <a:cs typeface="Calibri"/>
              </a:rPr>
              <a:t>ю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10" dirty="0">
                <a:cs typeface="Calibri"/>
              </a:rPr>
              <a:t>ж</a:t>
            </a:r>
            <a:r>
              <a:rPr lang="ru-RU" sz="1200" spc="10" dirty="0">
                <a:cs typeface="Calibri"/>
              </a:rPr>
              <a:t>ета учтены прогнозные данные по с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ал</a:t>
            </a:r>
            <a:r>
              <a:rPr lang="ru-RU" sz="1200" spc="10" dirty="0">
                <a:cs typeface="Calibri"/>
              </a:rPr>
              <a:t>ьно</a:t>
            </a:r>
            <a:r>
              <a:rPr lang="ru-RU" sz="1200" spc="5" dirty="0">
                <a:cs typeface="Calibri"/>
              </a:rPr>
              <a:t>- </a:t>
            </a:r>
            <a:r>
              <a:rPr lang="ru-RU" sz="1200" spc="15" dirty="0">
                <a:cs typeface="Calibri"/>
              </a:rPr>
              <a:t>э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оно</a:t>
            </a:r>
            <a:r>
              <a:rPr lang="ru-RU" sz="1200" spc="10" dirty="0">
                <a:cs typeface="Calibri"/>
              </a:rPr>
              <a:t>м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ес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ому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ию</a:t>
            </a:r>
            <a:r>
              <a:rPr lang="ru-RU" sz="1200" dirty="0">
                <a:cs typeface="Calibri"/>
              </a:rPr>
              <a:t>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на на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ср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еср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чн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25" dirty="0">
                <a:cs typeface="Calibri"/>
              </a:rPr>
              <a:t>ю п</a:t>
            </a:r>
            <a:r>
              <a:rPr lang="ru-RU" sz="1200" spc="15" dirty="0">
                <a:cs typeface="Calibri"/>
              </a:rPr>
              <a:t>ерс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ект</a:t>
            </a:r>
            <a:r>
              <a:rPr lang="ru-RU" sz="1200" spc="10" dirty="0">
                <a:cs typeface="Calibri"/>
              </a:rPr>
              <a:t>ив</a:t>
            </a:r>
            <a:r>
              <a:rPr lang="ru-RU" sz="1200" spc="-15" dirty="0">
                <a:cs typeface="Calibri"/>
              </a:rPr>
              <a:t>у в разрезе отраслей экономики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ин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сы </a:t>
            </a:r>
            <a:r>
              <a:rPr lang="ru-RU" sz="1200" spc="2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а потребительских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5" dirty="0">
                <a:cs typeface="Calibri"/>
              </a:rPr>
              <a:t>ен, объем фонда </a:t>
            </a:r>
            <a:r>
              <a:rPr lang="ru-RU" sz="1200" spc="3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тной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ты,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dirty="0">
                <a:cs typeface="Calibri"/>
              </a:rPr>
              <a:t>б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10" dirty="0">
                <a:cs typeface="Calibri"/>
              </a:rPr>
              <a:t>ов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ми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6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за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-5" dirty="0">
                <a:cs typeface="Calibri"/>
              </a:rPr>
              <a:t>ре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шес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вующие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20" dirty="0">
                <a:cs typeface="Calibri"/>
              </a:rPr>
              <a:t>ы, ряд других параметров, влияющих на изменение налогооблагаемой базы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рог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озе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пос</a:t>
            </a:r>
            <a:r>
              <a:rPr lang="ru-RU" sz="1200" spc="5" dirty="0">
                <a:cs typeface="Calibri"/>
              </a:rPr>
              <a:t>ту</a:t>
            </a:r>
            <a:r>
              <a:rPr lang="ru-RU" sz="1200" spc="10" dirty="0">
                <a:cs typeface="Calibri"/>
              </a:rPr>
              <a:t>пле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ий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огу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х</a:t>
            </a:r>
            <a:r>
              <a:rPr lang="ru-RU" sz="1200" spc="-3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ды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физ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ческ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х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иц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20" dirty="0">
                <a:cs typeface="Calibri"/>
              </a:rPr>
              <a:t>ены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изме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ен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я</a:t>
            </a:r>
            <a:r>
              <a:rPr lang="ru-RU" sz="1200" spc="85" dirty="0">
                <a:cs typeface="Calibri"/>
              </a:rPr>
              <a:t> норматива</a:t>
            </a:r>
            <a:r>
              <a:rPr lang="ru-RU" sz="1200" spc="80" dirty="0">
                <a:cs typeface="Calibri"/>
              </a:rPr>
              <a:t> отчислений от налога.</a:t>
            </a:r>
            <a:endParaRPr lang="ru-RU" sz="1200" dirty="0">
              <a:latin typeface="Times New Roman"/>
              <a:cs typeface="Times New Roman"/>
            </a:endParaRPr>
          </a:p>
          <a:p>
            <a:pPr marR="5080" indent="358140" algn="just">
              <a:lnSpc>
                <a:spcPct val="103800"/>
              </a:lnSpc>
            </a:pPr>
            <a:r>
              <a:rPr lang="ru-RU" sz="1200" spc="10" dirty="0">
                <a:cs typeface="Calibri"/>
              </a:rPr>
              <a:t>С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1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ян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0" dirty="0">
                <a:cs typeface="Calibri"/>
              </a:rPr>
              <a:t>ря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20</a:t>
            </a:r>
            <a:r>
              <a:rPr lang="ru-RU" sz="1200" dirty="0">
                <a:cs typeface="Calibri"/>
              </a:rPr>
              <a:t>1</a:t>
            </a:r>
            <a:r>
              <a:rPr lang="ru-RU" sz="1200" spc="10" dirty="0">
                <a:cs typeface="Calibri"/>
              </a:rPr>
              <a:t>4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да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3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диффе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ен</a:t>
            </a:r>
            <a:r>
              <a:rPr lang="ru-RU" sz="1200" spc="-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spc="5" dirty="0">
                <a:cs typeface="Calibri"/>
              </a:rPr>
              <a:t>ова</a:t>
            </a:r>
            <a:r>
              <a:rPr lang="ru-RU" sz="1200" spc="15" dirty="0">
                <a:cs typeface="Calibri"/>
              </a:rPr>
              <a:t>нные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6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орма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тчисл</a:t>
            </a:r>
            <a:r>
              <a:rPr lang="ru-RU" sz="1200" spc="-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ний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к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из</a:t>
            </a:r>
            <a:r>
              <a:rPr lang="ru-RU" sz="1200" spc="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не</a:t>
            </a:r>
            <a:r>
              <a:rPr lang="ru-RU" sz="1200" spc="10" dirty="0">
                <a:cs typeface="Calibri"/>
              </a:rPr>
              <a:t>ф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-1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ду</a:t>
            </a:r>
            <a:r>
              <a:rPr lang="ru-RU" sz="1200" spc="15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ы,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про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ди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20" dirty="0">
                <a:cs typeface="Calibri"/>
              </a:rPr>
              <a:t>ые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ерри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рии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осс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йс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ац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spc="-5" dirty="0">
                <a:cs typeface="Calibri"/>
              </a:rPr>
              <a:t>ю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ж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5" dirty="0">
                <a:cs typeface="Calibri"/>
              </a:rPr>
              <a:t>.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20" dirty="0">
                <a:cs typeface="Calibri"/>
              </a:rPr>
              <a:t>нный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ид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х</a:t>
            </a:r>
            <a:r>
              <a:rPr lang="ru-RU" sz="1200" spc="-2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10" dirty="0">
                <a:cs typeface="Calibri"/>
              </a:rPr>
              <a:t> я</a:t>
            </a:r>
            <a:r>
              <a:rPr lang="ru-RU" sz="1200" spc="-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ляе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ся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ни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20" dirty="0">
                <a:cs typeface="Calibri"/>
              </a:rPr>
              <a:t>ом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фор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20" dirty="0">
                <a:cs typeface="Calibri"/>
              </a:rPr>
              <a:t>ж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ици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обр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Щ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рб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10" dirty="0">
                <a:cs typeface="Calibri"/>
              </a:rPr>
              <a:t>ки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9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й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н,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-15" dirty="0">
                <a:cs typeface="Calibri"/>
              </a:rPr>
              <a:t>ц</a:t>
            </a:r>
            <a:r>
              <a:rPr lang="ru-RU" sz="1200" spc="-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ое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чение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 исп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-10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ся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ии</a:t>
            </a:r>
            <a:r>
              <a:rPr lang="ru-RU" sz="1200" spc="1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ленным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поряд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обес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10" dirty="0">
                <a:cs typeface="Calibri"/>
              </a:rPr>
              <a:t>ение</a:t>
            </a:r>
            <a:r>
              <a:rPr lang="ru-RU" sz="1200" spc="-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ор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жной</a:t>
            </a:r>
            <a:r>
              <a:rPr lang="ru-RU" sz="1200" spc="-2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ея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нос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.</a:t>
            </a:r>
            <a:endParaRPr lang="ru-RU" sz="12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lang="ru-RU" sz="750" dirty="0">
              <a:latin typeface="Times New Roman"/>
              <a:cs typeface="Times New Roman"/>
            </a:endParaRPr>
          </a:p>
          <a:p>
            <a:pPr marL="12700" marR="5080" algn="ctr">
              <a:tabLst>
                <a:tab pos="0" algn="ctr"/>
              </a:tabLst>
            </a:pPr>
            <a:r>
              <a:rPr lang="ru-RU" sz="1600" b="1" spc="-25" dirty="0">
                <a:solidFill>
                  <a:srgbClr val="7030A0"/>
                </a:solidFill>
                <a:latin typeface="Calibri"/>
                <a:cs typeface="Calibri"/>
              </a:rPr>
              <a:t>Динамика налоговых и неналоговых доходов бюджета муниципального  образования Щербиновский район в </a:t>
            </a:r>
            <a:r>
              <a:rPr lang="ru-RU" sz="1600" b="1" spc="-25" dirty="0" smtClean="0">
                <a:solidFill>
                  <a:srgbClr val="7030A0"/>
                </a:solidFill>
                <a:latin typeface="Calibri"/>
                <a:cs typeface="Calibri"/>
              </a:rPr>
              <a:t>2021 </a:t>
            </a:r>
            <a:r>
              <a:rPr lang="ru-RU" sz="1600" b="1" spc="-25" dirty="0">
                <a:solidFill>
                  <a:srgbClr val="7030A0"/>
                </a:solidFill>
                <a:latin typeface="Calibri"/>
                <a:cs typeface="Calibri"/>
              </a:rPr>
              <a:t>– </a:t>
            </a:r>
            <a:r>
              <a:rPr lang="ru-RU" sz="1600" b="1" spc="-25" dirty="0" smtClean="0">
                <a:solidFill>
                  <a:srgbClr val="7030A0"/>
                </a:solidFill>
                <a:latin typeface="Calibri"/>
                <a:cs typeface="Calibri"/>
              </a:rPr>
              <a:t>2026 </a:t>
            </a:r>
            <a:r>
              <a:rPr lang="ru-RU" sz="1600" b="1" spc="-25" dirty="0">
                <a:solidFill>
                  <a:srgbClr val="7030A0"/>
                </a:solidFill>
                <a:latin typeface="Calibri"/>
                <a:cs typeface="Calibri"/>
              </a:rPr>
              <a:t>годах</a:t>
            </a:r>
          </a:p>
          <a:p>
            <a:pPr marR="435609" algn="r">
              <a:lnSpc>
                <a:spcPct val="100000"/>
              </a:lnSpc>
              <a:spcBef>
                <a:spcPts val="660"/>
              </a:spcBef>
            </a:pPr>
            <a:r>
              <a:rPr lang="ru-RU" sz="1000" spc="-5" dirty="0" smtClean="0">
                <a:latin typeface="Times New Roman"/>
                <a:cs typeface="Times New Roman"/>
              </a:rPr>
              <a:t>    </a:t>
            </a:r>
            <a:r>
              <a:rPr lang="ru-RU" sz="1000" spc="-5" dirty="0">
                <a:latin typeface="Times New Roman"/>
                <a:cs typeface="Times New Roman"/>
              </a:rPr>
              <a:t>(</a:t>
            </a:r>
            <a:r>
              <a:rPr lang="ru-RU" sz="1000" spc="-5" dirty="0" err="1">
                <a:latin typeface="Times New Roman"/>
                <a:cs typeface="Times New Roman"/>
              </a:rPr>
              <a:t>м</a:t>
            </a:r>
            <a:r>
              <a:rPr lang="ru-RU" sz="1000" spc="-15" dirty="0" err="1">
                <a:latin typeface="Times New Roman"/>
                <a:cs typeface="Times New Roman"/>
              </a:rPr>
              <a:t>лн</a:t>
            </a:r>
            <a:r>
              <a:rPr lang="ru-RU" sz="1000" spc="-5" dirty="0" err="1">
                <a:latin typeface="Times New Roman"/>
                <a:cs typeface="Times New Roman"/>
              </a:rPr>
              <a:t>.</a:t>
            </a:r>
            <a:r>
              <a:rPr lang="ru-RU" sz="1000" dirty="0" err="1">
                <a:latin typeface="Times New Roman"/>
                <a:cs typeface="Times New Roman"/>
              </a:rPr>
              <a:t>р</a:t>
            </a:r>
            <a:r>
              <a:rPr lang="ru-RU" sz="1000" spc="-25" dirty="0" err="1">
                <a:latin typeface="Times New Roman"/>
                <a:cs typeface="Times New Roman"/>
              </a:rPr>
              <a:t>у</a:t>
            </a:r>
            <a:r>
              <a:rPr lang="ru-RU" sz="1000" spc="-5" dirty="0" err="1">
                <a:latin typeface="Times New Roman"/>
                <a:cs typeface="Times New Roman"/>
              </a:rPr>
              <a:t>б</a:t>
            </a:r>
            <a:r>
              <a:rPr lang="ru-RU" sz="1000" spc="-5" dirty="0">
                <a:latin typeface="Times New Roman"/>
                <a:cs typeface="Times New Roman"/>
              </a:rPr>
              <a:t>.)</a:t>
            </a:r>
            <a:endParaRPr lang="ru-RU" sz="1000" dirty="0">
              <a:latin typeface="Times New Roman"/>
              <a:cs typeface="Times New Roman"/>
            </a:endParaRPr>
          </a:p>
        </p:txBody>
      </p:sp>
      <p:graphicFrame>
        <p:nvGraphicFramePr>
          <p:cNvPr id="5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87083"/>
              </p:ext>
            </p:extLst>
          </p:nvPr>
        </p:nvGraphicFramePr>
        <p:xfrm>
          <a:off x="204573" y="3577833"/>
          <a:ext cx="6416674" cy="1646488"/>
        </p:xfrm>
        <a:graphic>
          <a:graphicData uri="http://schemas.openxmlformats.org/drawingml/2006/table">
            <a:tbl>
              <a:tblPr firstRow="1" lastRow="1" bandRow="1">
                <a:tableStyleId>{9DCAF9ED-07DC-4A11-8D7F-57B35C25682E}</a:tableStyleId>
              </a:tblPr>
              <a:tblGrid>
                <a:gridCol w="2144308"/>
                <a:gridCol w="720080"/>
                <a:gridCol w="720080"/>
                <a:gridCol w="720080"/>
                <a:gridCol w="720080"/>
                <a:gridCol w="720080"/>
                <a:gridCol w="671966"/>
              </a:tblGrid>
              <a:tr h="562121">
                <a:tc>
                  <a:txBody>
                    <a:bodyPr/>
                    <a:lstStyle/>
                    <a:p>
                      <a:endParaRPr sz="9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dirty="0"/>
                        <a:t>20</a:t>
                      </a:r>
                      <a:r>
                        <a:rPr lang="ru-RU" sz="1200" dirty="0" smtClean="0"/>
                        <a:t>21</a:t>
                      </a:r>
                      <a:r>
                        <a:rPr sz="1200" spc="-20" dirty="0" smtClean="0"/>
                        <a:t> </a:t>
                      </a:r>
                      <a:r>
                        <a:rPr sz="1200" spc="-30" dirty="0"/>
                        <a:t>г</a:t>
                      </a:r>
                      <a:r>
                        <a:rPr sz="1200" spc="-40" dirty="0"/>
                        <a:t>о</a:t>
                      </a:r>
                      <a:r>
                        <a:rPr sz="1200" dirty="0"/>
                        <a:t>д</a:t>
                      </a: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dirty="0"/>
                        <a:t>20</a:t>
                      </a:r>
                      <a:r>
                        <a:rPr lang="ru-RU" sz="1200" dirty="0" smtClean="0"/>
                        <a:t>22</a:t>
                      </a:r>
                      <a:r>
                        <a:rPr sz="1200" dirty="0" smtClean="0"/>
                        <a:t> </a:t>
                      </a:r>
                      <a:r>
                        <a:rPr sz="1200" dirty="0"/>
                        <a:t>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2023 </a:t>
                      </a:r>
                      <a:r>
                        <a:rPr lang="ru-RU" sz="1200" dirty="0"/>
                        <a:t>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2024</a:t>
                      </a:r>
                      <a:r>
                        <a:rPr sz="1200" dirty="0" smtClean="0"/>
                        <a:t> </a:t>
                      </a:r>
                      <a:r>
                        <a:rPr sz="1200" dirty="0"/>
                        <a:t>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10" dirty="0"/>
                        <a:t>а</a:t>
                      </a:r>
                      <a:r>
                        <a:rPr sz="1500" dirty="0"/>
                        <a:t>ло</a:t>
                      </a:r>
                      <a:r>
                        <a:rPr sz="1500" spc="-30" dirty="0"/>
                        <a:t>г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вые</a:t>
                      </a:r>
                      <a:r>
                        <a:rPr sz="1500" spc="-5" dirty="0"/>
                        <a:t> </a:t>
                      </a:r>
                      <a:r>
                        <a:rPr sz="1500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spc="-50" dirty="0"/>
                        <a:t>х</a:t>
                      </a:r>
                      <a:r>
                        <a:rPr sz="1500" spc="-40" dirty="0"/>
                        <a:t>о</a:t>
                      </a:r>
                      <a:r>
                        <a:rPr sz="1500" dirty="0"/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500" dirty="0"/>
                        <a:t>268,5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308,7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333,2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320,4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320,0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304,3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02879">
                <a:tc>
                  <a:txBody>
                    <a:bodyPr/>
                    <a:lstStyle/>
                    <a:p>
                      <a:pPr marL="30480" marR="467359">
                        <a:lnSpc>
                          <a:spcPts val="1400"/>
                        </a:lnSpc>
                      </a:pPr>
                      <a:r>
                        <a:rPr sz="1500" dirty="0" err="1" smtClean="0"/>
                        <a:t>Н</a:t>
                      </a:r>
                      <a:r>
                        <a:rPr sz="1500" spc="-5" dirty="0" err="1" smtClean="0"/>
                        <a:t>е</a:t>
                      </a:r>
                      <a:r>
                        <a:rPr sz="1500" spc="5" dirty="0" err="1" smtClean="0"/>
                        <a:t>н</a:t>
                      </a:r>
                      <a:r>
                        <a:rPr sz="1500" spc="10" dirty="0" err="1" smtClean="0"/>
                        <a:t>а</a:t>
                      </a:r>
                      <a:r>
                        <a:rPr sz="1500" dirty="0" err="1" smtClean="0"/>
                        <a:t>ло</a:t>
                      </a:r>
                      <a:r>
                        <a:rPr sz="1500" spc="-30" dirty="0" err="1" smtClean="0"/>
                        <a:t>г</a:t>
                      </a:r>
                      <a:r>
                        <a:rPr lang="ru-RU" sz="1500" spc="-30" dirty="0" smtClean="0"/>
                        <a:t>о</a:t>
                      </a:r>
                      <a:r>
                        <a:rPr sz="1500" dirty="0" err="1" smtClean="0"/>
                        <a:t>вые</a:t>
                      </a:r>
                      <a:r>
                        <a:rPr sz="1500" dirty="0" smtClean="0"/>
                        <a:t> </a:t>
                      </a:r>
                      <a:r>
                        <a:rPr sz="1500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spc="-50" dirty="0"/>
                        <a:t>х</a:t>
                      </a:r>
                      <a:r>
                        <a:rPr sz="1500" spc="-40" dirty="0"/>
                        <a:t>о</a:t>
                      </a:r>
                      <a:r>
                        <a:rPr sz="1500" dirty="0"/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1454" algn="ctr">
                        <a:lnSpc>
                          <a:spcPct val="100000"/>
                        </a:lnSpc>
                      </a:pPr>
                      <a:r>
                        <a:rPr lang="ru-RU" sz="1500" dirty="0"/>
                        <a:t>23,2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35,5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35,4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28,6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25,3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934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dirty="0"/>
                        <a:t>Ито</a:t>
                      </a:r>
                      <a:r>
                        <a:rPr sz="1500" spc="-30" dirty="0"/>
                        <a:t>г</a:t>
                      </a:r>
                      <a:r>
                        <a:rPr sz="1500" dirty="0"/>
                        <a:t>о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500" dirty="0"/>
                        <a:t>291,7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344,2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368,6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349,0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345,3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330,7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245225314"/>
              </p:ext>
            </p:extLst>
          </p:nvPr>
        </p:nvGraphicFramePr>
        <p:xfrm>
          <a:off x="620689" y="5508104"/>
          <a:ext cx="5836724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6337</TotalTime>
  <Words>2976</Words>
  <Application>Microsoft Office PowerPoint</Application>
  <PresentationFormat>Экран (4:3)</PresentationFormat>
  <Paragraphs>1157</Paragraphs>
  <Slides>21</Slides>
  <Notes>21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Исполнительная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Денис Г. Товкач</cp:lastModifiedBy>
  <cp:revision>438</cp:revision>
  <cp:lastPrinted>2024-02-26T13:38:10Z</cp:lastPrinted>
  <dcterms:created xsi:type="dcterms:W3CDTF">2016-06-09T14:39:43Z</dcterms:created>
  <dcterms:modified xsi:type="dcterms:W3CDTF">2024-05-17T11:23:34Z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2015-04-09T00:00:00Z</vt:filetime>
  </property>
  <property fmtid="{D5CDD505-2E9C-101B-9397-08002B2CF9AE}" pid="3" name="LastSaved">
    <vt:filetime>2016-06-09T00:00:00Z</vt:filetime>
  </property>
</Properties>
</file>