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75" r:id="rId5"/>
    <p:sldId id="276" r:id="rId6"/>
    <p:sldId id="266" r:id="rId7"/>
    <p:sldId id="267" r:id="rId8"/>
    <p:sldId id="274" r:id="rId9"/>
    <p:sldId id="268" r:id="rId10"/>
    <p:sldId id="258" r:id="rId11"/>
    <p:sldId id="270" r:id="rId12"/>
    <p:sldId id="282" r:id="rId13"/>
    <p:sldId id="283" r:id="rId14"/>
    <p:sldId id="265" r:id="rId15"/>
  </p:sldIdLst>
  <p:sldSz cx="9144000" cy="5143500" type="screen16x9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5A40"/>
    <a:srgbClr val="66663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31" autoAdjust="0"/>
    <p:restoredTop sz="86323" autoAdjust="0"/>
  </p:normalViewPr>
  <p:slideViewPr>
    <p:cSldViewPr>
      <p:cViewPr varScale="1">
        <p:scale>
          <a:sx n="80" d="100"/>
          <a:sy n="80" d="100"/>
        </p:scale>
        <p:origin x="-636" y="-105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письменных обращений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1 квартал</c:v>
                </c:pt>
                <c:pt idx="1">
                  <c:v>2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117</c:v>
                </c:pt>
                <c:pt idx="1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25-4155-9E03-BDD0C19A5A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Через администрацию Краснодарского края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1 квартал</c:v>
                </c:pt>
                <c:pt idx="1">
                  <c:v>2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65</c:v>
                </c:pt>
                <c:pt idx="1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725-4155-9E03-BDD0C19A5A5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Обращения к Президенту РФ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1 квартал</c:v>
                </c:pt>
                <c:pt idx="1">
                  <c:v>2 квартал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17</c:v>
                </c:pt>
                <c:pt idx="1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725-4155-9E03-BDD0C19A5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162880"/>
        <c:axId val="63864128"/>
        <c:axId val="0"/>
      </c:bar3DChart>
      <c:catAx>
        <c:axId val="47162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3864128"/>
        <c:crosses val="autoZero"/>
        <c:auto val="1"/>
        <c:lblAlgn val="ctr"/>
        <c:lblOffset val="100"/>
        <c:noMultiLvlLbl val="0"/>
      </c:catAx>
      <c:valAx>
        <c:axId val="638641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71628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203385203062539"/>
          <c:y val="3.8965059055118108E-2"/>
          <c:w val="0.31342602004032649"/>
          <c:h val="0.8720698818897637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hPercent val="12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sideWall>
    <c:backWall>
      <c:thickness val="0"/>
    </c:backWall>
    <c:plotArea>
      <c:layout>
        <c:manualLayout>
          <c:layoutTarget val="inner"/>
          <c:xMode val="edge"/>
          <c:yMode val="edge"/>
          <c:x val="3.7430037444038354E-2"/>
          <c:y val="7.9441471961569823E-2"/>
          <c:w val="0.53921568627450978"/>
          <c:h val="0.8364779874213836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Принято граждан главой на личных приемах</c:v>
                </c:pt>
              </c:strCache>
            </c:strRef>
          </c:tx>
          <c:spPr>
            <a:solidFill>
              <a:srgbClr val="9999FF"/>
            </a:solidFill>
            <a:ln w="12674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2"/>
                <c:pt idx="0">
                  <c:v>1 кв</c:v>
                </c:pt>
                <c:pt idx="1">
                  <c:v>2 кв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33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A9-4271-8C5C-9B90F238E6D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Принято граждан заместителями главы</c:v>
                </c:pt>
              </c:strCache>
            </c:strRef>
          </c:tx>
          <c:spPr>
            <a:solidFill>
              <a:srgbClr val="FFFF00"/>
            </a:solidFill>
            <a:ln w="12674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2"/>
                <c:pt idx="0">
                  <c:v>1 кв</c:v>
                </c:pt>
                <c:pt idx="1">
                  <c:v>2 кв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15</c:v>
                </c:pt>
                <c:pt idx="1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EA9-4271-8C5C-9B90F238E6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7163392"/>
        <c:axId val="100981504"/>
        <c:axId val="0"/>
      </c:bar3DChart>
      <c:catAx>
        <c:axId val="4716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3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00981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0981504"/>
        <c:scaling>
          <c:orientation val="minMax"/>
        </c:scaling>
        <c:delete val="0"/>
        <c:axPos val="l"/>
        <c:majorGridlines>
          <c:spPr>
            <a:ln w="3169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6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3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47163392"/>
        <c:crosses val="autoZero"/>
        <c:crossBetween val="between"/>
      </c:valAx>
      <c:spPr>
        <a:noFill/>
        <a:ln w="25348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ru-RU"/>
          </a:p>
        </c:txPr>
      </c:legendEntry>
      <c:layout>
        <c:manualLayout>
          <c:xMode val="edge"/>
          <c:yMode val="edge"/>
          <c:x val="0.54460242450988405"/>
          <c:y val="0.17401639876299085"/>
          <c:w val="0.44843868474773979"/>
          <c:h val="0.647042861457098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73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50800" cap="rnd" cmpd="dbl">
              <a:solidFill>
                <a:srgbClr val="002060"/>
              </a:solidFill>
              <a:prstDash val="dash"/>
              <a:miter lim="800000"/>
            </a:ln>
          </c:spPr>
          <c:dPt>
            <c:idx val="2"/>
            <c:bubble3D val="0"/>
            <c:spPr>
              <a:solidFill>
                <a:srgbClr val="00B0F0"/>
              </a:solidFill>
              <a:ln w="50800" cap="rnd" cmpd="dbl">
                <a:solidFill>
                  <a:srgbClr val="002060"/>
                </a:solidFill>
                <a:prstDash val="dash"/>
                <a:miter lim="800000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9C-4D8E-9CDD-CADAAFEEECCF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50800" cap="rnd" cmpd="dbl">
                <a:solidFill>
                  <a:srgbClr val="002060"/>
                </a:solidFill>
                <a:prstDash val="dash"/>
                <a:miter lim="800000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9C-4D8E-9CDD-CADAAFEEECCF}"/>
              </c:ext>
            </c:extLst>
          </c:dPt>
          <c:dLbls>
            <c:dLbl>
              <c:idx val="2"/>
              <c:layout>
                <c:manualLayout>
                  <c:x val="-7.5389326334208223E-2"/>
                  <c:y val="-0.18460316875731975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73</a:t>
                    </a:r>
                    <a:endPara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9C-4D8E-9CDD-CADAAFEEECCF}"/>
                </c:ext>
              </c:extLst>
            </c:dLbl>
            <c:dLbl>
              <c:idx val="3"/>
              <c:layout>
                <c:manualLayout>
                  <c:x val="7.0563879167881788E-2"/>
                  <c:y val="0.16069385620529894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19</a:t>
                    </a:r>
                    <a:endParaRPr lang="en-US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2">
                  <c:v>Принято главой МО</c:v>
                </c:pt>
                <c:pt idx="3">
                  <c:v>Принято заместителями главы МО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2">
                  <c:v>73</c:v>
                </c:pt>
                <c:pt idx="3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E9C-4D8E-9CDD-CADAAFEEE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txPr>
          <a:bodyPr/>
          <a:lstStyle/>
          <a:p>
            <a:pPr>
              <a:defRPr b="1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b="1"/>
            </a:pPr>
            <a:endParaRPr lang="ru-RU"/>
          </a:p>
        </c:txPr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608452802085259E-2"/>
          <c:y val="9.7165997759508196E-2"/>
          <c:w val="0.64132231404958673"/>
          <c:h val="0.73279352226720651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260672"/>
        <c:axId val="144134080"/>
      </c:barChart>
      <c:catAx>
        <c:axId val="47260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44134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41340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4726067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4034105502456404"/>
          <c:y val="6.9707764224648583E-2"/>
          <c:w val="0.22250667163160182"/>
          <c:h val="0.2368157010332185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75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28000">
                  <a:srgbClr val="FFF200"/>
                </a:gs>
                <a:gs pos="49000">
                  <a:srgbClr val="FF7A00"/>
                </a:gs>
                <a:gs pos="79000">
                  <a:srgbClr val="FF0300"/>
                </a:gs>
                <a:gs pos="95000">
                  <a:srgbClr val="4D0808"/>
                </a:gs>
              </a:gsLst>
              <a:lin ang="0" scaled="1"/>
              <a:tileRect/>
            </a:gradFill>
          </c:spPr>
          <c:invertIfNegative val="0"/>
          <c:cat>
            <c:strRef>
              <c:f>Лист1!$A$2:$A$8</c:f>
              <c:strCache>
                <c:ptCount val="7"/>
                <c:pt idx="0">
                  <c:v>Шабельское с.п.</c:v>
                </c:pt>
                <c:pt idx="1">
                  <c:v>Николаевское с.п.</c:v>
                </c:pt>
                <c:pt idx="2">
                  <c:v>Екатериновское с.п.</c:v>
                </c:pt>
                <c:pt idx="3">
                  <c:v>Ейскоукрепленское с.п.</c:v>
                </c:pt>
                <c:pt idx="4">
                  <c:v>Щербиновское</c:v>
                </c:pt>
                <c:pt idx="5">
                  <c:v>Новощербиновское</c:v>
                </c:pt>
                <c:pt idx="6">
                  <c:v>Глафировское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</c:v>
                </c:pt>
                <c:pt idx="1">
                  <c:v>6</c:v>
                </c:pt>
                <c:pt idx="2">
                  <c:v>6</c:v>
                </c:pt>
                <c:pt idx="3">
                  <c:v>8</c:v>
                </c:pt>
                <c:pt idx="4">
                  <c:v>1</c:v>
                </c:pt>
                <c:pt idx="5">
                  <c:v>12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989248"/>
        <c:axId val="144135808"/>
      </c:barChart>
      <c:catAx>
        <c:axId val="479892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44135808"/>
        <c:crossesAt val="0"/>
        <c:auto val="1"/>
        <c:lblAlgn val="ctr"/>
        <c:lblOffset val="100"/>
        <c:noMultiLvlLbl val="0"/>
      </c:catAx>
      <c:valAx>
        <c:axId val="144135808"/>
        <c:scaling>
          <c:orientation val="minMax"/>
          <c:max val="6.2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79892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583692381738359E-3"/>
          <c:y val="7.2396888972283656E-3"/>
          <c:w val="0.9526814093826973"/>
          <c:h val="0.9897323263287677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17E-4DD1-A60B-CAC861AD0738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17E-4DD1-A60B-CAC861AD0738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17E-4DD1-A60B-CAC861AD0738}"/>
              </c:ext>
            </c:extLst>
          </c:dPt>
          <c:dPt>
            <c:idx val="3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17E-4DD1-A60B-CAC861AD0738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17E-4DD1-A60B-CAC861AD0738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17E-4DD1-A60B-CAC861AD0738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17E-4DD1-A60B-CAC861AD0738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17E-4DD1-A60B-CAC861AD073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17E-4DD1-A60B-CAC861AD073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17E-4DD1-A60B-CAC861AD073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817E-4DD1-A60B-CAC861AD073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817E-4DD1-A60B-CAC861AD0738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817E-4DD1-A60B-CAC861AD073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817E-4DD1-A60B-CAC861AD0738}"/>
              </c:ext>
            </c:extLst>
          </c:dPt>
          <c:dLbls>
            <c:dLbl>
              <c:idx val="0"/>
              <c:layout>
                <c:manualLayout>
                  <c:x val="0.19415500014275824"/>
                  <c:y val="-9.08412272923754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7E-4DD1-A60B-CAC861AD0738}"/>
                </c:ext>
              </c:extLst>
            </c:dLbl>
            <c:dLbl>
              <c:idx val="1"/>
              <c:layout>
                <c:manualLayout>
                  <c:x val="0.10130025601318268"/>
                  <c:y val="-2.84485321658912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7E-4DD1-A60B-CAC861AD0738}"/>
                </c:ext>
              </c:extLst>
            </c:dLbl>
            <c:dLbl>
              <c:idx val="2"/>
              <c:layout>
                <c:manualLayout>
                  <c:x val="6.0291410438213525E-2"/>
                  <c:y val="-5.87281465228154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7E-4DD1-A60B-CAC861AD0738}"/>
                </c:ext>
              </c:extLst>
            </c:dLbl>
            <c:dLbl>
              <c:idx val="3"/>
              <c:layout>
                <c:manualLayout>
                  <c:x val="6.02312480200786E-2"/>
                  <c:y val="-5.68922958885778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17E-4DD1-A60B-CAC861AD0738}"/>
                </c:ext>
              </c:extLst>
            </c:dLbl>
            <c:dLbl>
              <c:idx val="4"/>
              <c:layout>
                <c:manualLayout>
                  <c:x val="8.1822418216500437E-2"/>
                  <c:y val="3.3946547182195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17E-4DD1-A60B-CAC861AD0738}"/>
                </c:ext>
              </c:extLst>
            </c:dLbl>
            <c:dLbl>
              <c:idx val="5"/>
              <c:layout>
                <c:manualLayout>
                  <c:x val="8.6146634507531544E-2"/>
                  <c:y val="-2.8446147944288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17E-4DD1-A60B-CAC861AD0738}"/>
                </c:ext>
              </c:extLst>
            </c:dLbl>
            <c:dLbl>
              <c:idx val="6"/>
              <c:layout>
                <c:manualLayout>
                  <c:x val="8.6146634507531544E-2"/>
                  <c:y val="-6.0559228713848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17E-4DD1-A60B-CAC861AD0738}"/>
                </c:ext>
              </c:extLst>
            </c:dLbl>
            <c:dLbl>
              <c:idx val="7"/>
              <c:layout>
                <c:manualLayout>
                  <c:x val="0.10336855157448788"/>
                  <c:y val="-3.028438280013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17E-4DD1-A60B-CAC861AD0738}"/>
                </c:ext>
              </c:extLst>
            </c:dLbl>
            <c:dLbl>
              <c:idx val="8"/>
              <c:layout>
                <c:manualLayout>
                  <c:x val="0.10336855157448788"/>
                  <c:y val="3.39465471821957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17E-4DD1-A60B-CAC861AD0738}"/>
                </c:ext>
              </c:extLst>
            </c:dLbl>
            <c:dLbl>
              <c:idx val="9"/>
              <c:layout>
                <c:manualLayout>
                  <c:x val="0.12702716758054627"/>
                  <c:y val="3.02796143569241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17E-4DD1-A60B-CAC861AD0738}"/>
                </c:ext>
              </c:extLst>
            </c:dLbl>
            <c:dLbl>
              <c:idx val="10"/>
              <c:layout>
                <c:manualLayout>
                  <c:x val="0.14626503550602371"/>
                  <c:y val="-6.05616129354512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17E-4DD1-A60B-CAC861AD0738}"/>
                </c:ext>
              </c:extLst>
            </c:dLbl>
            <c:dLbl>
              <c:idx val="11"/>
              <c:layout>
                <c:manualLayout>
                  <c:x val="0.2043902589907125"/>
                  <c:y val="6.0559228713848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17E-4DD1-A60B-CAC861AD0738}"/>
                </c:ext>
              </c:extLst>
            </c:dLbl>
            <c:dLbl>
              <c:idx val="12"/>
              <c:layout>
                <c:manualLayout>
                  <c:x val="0.2043902589907125"/>
                  <c:y val="-2.8446147944288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17E-4DD1-A60B-CAC861AD0738}"/>
                </c:ext>
              </c:extLst>
            </c:dLbl>
            <c:dLbl>
              <c:idx val="13"/>
              <c:layout>
                <c:manualLayout>
                  <c:x val="0.20354764523615618"/>
                  <c:y val="-6.60572437301528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817E-4DD1-A60B-CAC861AD0738}"/>
                </c:ext>
              </c:extLst>
            </c:dLbl>
            <c:dLbl>
              <c:idx val="14"/>
              <c:layout>
                <c:manualLayout>
                  <c:x val="0.25252903091600509"/>
                  <c:y val="-3.02796143569241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817E-4DD1-A60B-CAC861AD0738}"/>
                </c:ext>
              </c:extLst>
            </c:dLbl>
            <c:dLbl>
              <c:idx val="15"/>
              <c:layout>
                <c:manualLayout>
                  <c:x val="0.4208820014438980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1">
                  <c:v>Категория 15</c:v>
                </c:pt>
                <c:pt idx="2">
                  <c:v>Категория 14</c:v>
                </c:pt>
                <c:pt idx="3">
                  <c:v>Категория 13</c:v>
                </c:pt>
                <c:pt idx="4">
                  <c:v>Категория 12</c:v>
                </c:pt>
                <c:pt idx="5">
                  <c:v>Категория 11</c:v>
                </c:pt>
                <c:pt idx="6">
                  <c:v>Категория 10</c:v>
                </c:pt>
                <c:pt idx="7">
                  <c:v>Категория 9</c:v>
                </c:pt>
                <c:pt idx="8">
                  <c:v>Категория 8</c:v>
                </c:pt>
                <c:pt idx="9">
                  <c:v>Категория 7</c:v>
                </c:pt>
                <c:pt idx="10">
                  <c:v>Категория 6</c:v>
                </c:pt>
                <c:pt idx="11">
                  <c:v>Категория 5</c:v>
                </c:pt>
                <c:pt idx="12">
                  <c:v>Категория 4</c:v>
                </c:pt>
                <c:pt idx="13">
                  <c:v>Категория 3</c:v>
                </c:pt>
                <c:pt idx="14">
                  <c:v>Категория 2</c:v>
                </c:pt>
                <c:pt idx="15">
                  <c:v>Категория 1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1">
                  <c:v>10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10</c:v>
                </c:pt>
                <c:pt idx="9">
                  <c:v>13</c:v>
                </c:pt>
                <c:pt idx="10">
                  <c:v>15</c:v>
                </c:pt>
                <c:pt idx="11">
                  <c:v>22</c:v>
                </c:pt>
                <c:pt idx="12">
                  <c:v>22</c:v>
                </c:pt>
                <c:pt idx="13">
                  <c:v>22</c:v>
                </c:pt>
                <c:pt idx="14">
                  <c:v>28</c:v>
                </c:pt>
                <c:pt idx="15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817E-4DD1-A60B-CAC861AD07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261696"/>
        <c:axId val="144136960"/>
      </c:barChart>
      <c:catAx>
        <c:axId val="47261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44136960"/>
        <c:crosses val="autoZero"/>
        <c:auto val="1"/>
        <c:lblAlgn val="ctr"/>
        <c:lblOffset val="100"/>
        <c:noMultiLvlLbl val="0"/>
      </c:catAx>
      <c:valAx>
        <c:axId val="1441369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72616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330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15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3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185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2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52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6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603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889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809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28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86327-9CED-4A96-AE9A-BD88999B0F08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F9CA1-F4A6-429D-B7BC-F31F190CB5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0" Type="http://schemas.openxmlformats.org/officeDocument/2006/relationships/image" Target="../media/image25.gif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taradm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-9470"/>
            <a:ext cx="3779581" cy="5143500"/>
          </a:xfrm>
          <a:prstGeom prst="rect">
            <a:avLst/>
          </a:prstGeom>
          <a:ln>
            <a:noFill/>
          </a:ln>
        </p:spPr>
      </p:pic>
      <p:pic>
        <p:nvPicPr>
          <p:cNvPr id="1028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644" y="267494"/>
            <a:ext cx="2166938" cy="255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76351" y="2456374"/>
            <a:ext cx="438774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495A40"/>
                </a:solidFill>
              </a:rPr>
              <a:t>ОБЗОР</a:t>
            </a:r>
            <a:r>
              <a:rPr lang="ru-RU" dirty="0" smtClean="0">
                <a:solidFill>
                  <a:srgbClr val="495A40"/>
                </a:solidFill>
              </a:rPr>
              <a:t> </a:t>
            </a:r>
          </a:p>
          <a:p>
            <a:pPr algn="ctr"/>
            <a:r>
              <a:rPr lang="ru-RU" sz="2400" u="sng" dirty="0" smtClean="0">
                <a:solidFill>
                  <a:srgbClr val="495A40"/>
                </a:solidFill>
              </a:rPr>
              <a:t>ОБРАЩЕНИЙ ГРАЖДАН</a:t>
            </a:r>
          </a:p>
          <a:p>
            <a:pPr algn="ctr"/>
            <a:r>
              <a:rPr lang="ru-RU" sz="2400" u="sng" dirty="0">
                <a:solidFill>
                  <a:srgbClr val="495A40"/>
                </a:solidFill>
              </a:rPr>
              <a:t>п</a:t>
            </a:r>
            <a:r>
              <a:rPr lang="ru-RU" sz="2400" u="sng" dirty="0" smtClean="0">
                <a:solidFill>
                  <a:srgbClr val="495A40"/>
                </a:solidFill>
              </a:rPr>
              <a:t>оступивших в администрацию </a:t>
            </a:r>
          </a:p>
          <a:p>
            <a:pPr algn="ctr"/>
            <a:r>
              <a:rPr lang="ru-RU" sz="2400" u="sng" dirty="0" smtClean="0">
                <a:solidFill>
                  <a:srgbClr val="495A40"/>
                </a:solidFill>
              </a:rPr>
              <a:t>муниципального образования </a:t>
            </a:r>
          </a:p>
          <a:p>
            <a:pPr algn="ctr"/>
            <a:r>
              <a:rPr lang="ru-RU" sz="2400" u="sng" dirty="0" smtClean="0">
                <a:solidFill>
                  <a:srgbClr val="495A40"/>
                </a:solidFill>
              </a:rPr>
              <a:t>Щербиновский район </a:t>
            </a:r>
          </a:p>
          <a:p>
            <a:pPr algn="ctr"/>
            <a:r>
              <a:rPr lang="ru-RU" sz="2400" u="sng" dirty="0">
                <a:solidFill>
                  <a:srgbClr val="495A40"/>
                </a:solidFill>
              </a:rPr>
              <a:t>в</a:t>
            </a:r>
            <a:r>
              <a:rPr lang="ru-RU" sz="2400" u="sng" dirty="0" smtClean="0">
                <a:solidFill>
                  <a:srgbClr val="495A40"/>
                </a:solidFill>
              </a:rPr>
              <a:t> первом полугодии 2023 года</a:t>
            </a:r>
            <a:endParaRPr lang="ru-RU" sz="2400" u="sng" dirty="0">
              <a:solidFill>
                <a:srgbClr val="495A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17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63834" y="764928"/>
            <a:ext cx="1991699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Коммунальное хозяйство</a:t>
            </a:r>
            <a:endParaRPr lang="ru-RU" sz="1300" dirty="0"/>
          </a:p>
        </p:txBody>
      </p:sp>
      <p:sp>
        <p:nvSpPr>
          <p:cNvPr id="8" name="TextBox 7"/>
          <p:cNvSpPr txBox="1"/>
          <p:nvPr/>
        </p:nvSpPr>
        <p:spPr>
          <a:xfrm>
            <a:off x="1583897" y="1532088"/>
            <a:ext cx="1816395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Земельные отношения</a:t>
            </a:r>
            <a:endParaRPr lang="ru-RU" sz="1300" dirty="0"/>
          </a:p>
        </p:txBody>
      </p:sp>
      <p:sp>
        <p:nvSpPr>
          <p:cNvPr id="9" name="TextBox 8"/>
          <p:cNvSpPr txBox="1"/>
          <p:nvPr/>
        </p:nvSpPr>
        <p:spPr>
          <a:xfrm>
            <a:off x="882565" y="1780557"/>
            <a:ext cx="254415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Транспорт и дорожное хозяйство</a:t>
            </a:r>
            <a:endParaRPr lang="ru-RU" sz="1300" dirty="0"/>
          </a:p>
        </p:txBody>
      </p:sp>
      <p:sp>
        <p:nvSpPr>
          <p:cNvPr id="10" name="TextBox 9"/>
          <p:cNvSpPr txBox="1"/>
          <p:nvPr/>
        </p:nvSpPr>
        <p:spPr>
          <a:xfrm>
            <a:off x="907643" y="2867282"/>
            <a:ext cx="253434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Экология и природопользование</a:t>
            </a:r>
            <a:endParaRPr lang="ru-RU" sz="1300" dirty="0"/>
          </a:p>
        </p:txBody>
      </p:sp>
      <p:sp>
        <p:nvSpPr>
          <p:cNvPr id="11" name="TextBox 10"/>
          <p:cNvSpPr txBox="1"/>
          <p:nvPr/>
        </p:nvSpPr>
        <p:spPr>
          <a:xfrm>
            <a:off x="1644970" y="1268097"/>
            <a:ext cx="170649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Жилищное хозяйство</a:t>
            </a:r>
            <a:endParaRPr lang="ru-RU" sz="1300" dirty="0"/>
          </a:p>
        </p:txBody>
      </p:sp>
      <p:sp>
        <p:nvSpPr>
          <p:cNvPr id="12" name="TextBox 11"/>
          <p:cNvSpPr txBox="1"/>
          <p:nvPr/>
        </p:nvSpPr>
        <p:spPr>
          <a:xfrm>
            <a:off x="1602891" y="3858647"/>
            <a:ext cx="180921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Трудовые отношения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7241" y="3105705"/>
            <a:ext cx="2472087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Работа с обращениями граждан</a:t>
            </a:r>
            <a:endParaRPr lang="ru-RU" sz="13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7935" y="1020759"/>
            <a:ext cx="200888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Социальное обеспечение</a:t>
            </a:r>
            <a:endParaRPr lang="ru-RU" sz="1300" dirty="0"/>
          </a:p>
        </p:txBody>
      </p:sp>
      <p:sp>
        <p:nvSpPr>
          <p:cNvPr id="15" name="TextBox 14"/>
          <p:cNvSpPr txBox="1"/>
          <p:nvPr/>
        </p:nvSpPr>
        <p:spPr>
          <a:xfrm>
            <a:off x="126117" y="2610652"/>
            <a:ext cx="3332023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Безопасность и обеспечение правопорядка</a:t>
            </a:r>
            <a:endParaRPr lang="ru-RU" sz="1300" dirty="0"/>
          </a:p>
        </p:txBody>
      </p:sp>
      <p:sp>
        <p:nvSpPr>
          <p:cNvPr id="16" name="TextBox 15"/>
          <p:cNvSpPr txBox="1"/>
          <p:nvPr/>
        </p:nvSpPr>
        <p:spPr>
          <a:xfrm>
            <a:off x="1840584" y="3370452"/>
            <a:ext cx="1571520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Сельское хозяйство</a:t>
            </a:r>
            <a:endParaRPr lang="ru-RU" sz="1300" dirty="0"/>
          </a:p>
        </p:txBody>
      </p:sp>
      <p:sp>
        <p:nvSpPr>
          <p:cNvPr id="17" name="TextBox 16"/>
          <p:cNvSpPr txBox="1"/>
          <p:nvPr/>
        </p:nvSpPr>
        <p:spPr>
          <a:xfrm>
            <a:off x="1488358" y="2318893"/>
            <a:ext cx="1911934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Образование и культура</a:t>
            </a:r>
            <a:endParaRPr lang="ru-RU" sz="1300" dirty="0"/>
          </a:p>
        </p:txBody>
      </p:sp>
      <p:sp>
        <p:nvSpPr>
          <p:cNvPr id="18" name="TextBox 17"/>
          <p:cNvSpPr txBox="1"/>
          <p:nvPr/>
        </p:nvSpPr>
        <p:spPr>
          <a:xfrm>
            <a:off x="124778" y="4661209"/>
            <a:ext cx="184731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endParaRPr lang="ru-RU" sz="13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596501" y="4123556"/>
            <a:ext cx="283051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Экономика, малый и средний бизнес</a:t>
            </a:r>
            <a:endParaRPr lang="ru-RU" sz="1300" dirty="0"/>
          </a:p>
        </p:txBody>
      </p:sp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1857490903"/>
              </p:ext>
            </p:extLst>
          </p:nvPr>
        </p:nvGraphicFramePr>
        <p:xfrm>
          <a:off x="3440456" y="759356"/>
          <a:ext cx="5884072" cy="4194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971600" y="5147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ОСНОВНЫЕ ТЕМЫ</a:t>
            </a:r>
          </a:p>
          <a:p>
            <a:pPr algn="ctr"/>
            <a:r>
              <a:rPr lang="ru-RU" sz="2000" dirty="0" smtClean="0"/>
              <a:t>обращений граждан поступивших в первом полугодии 2023 года</a:t>
            </a:r>
            <a:endParaRPr lang="ru-RU" sz="2000" dirty="0"/>
          </a:p>
        </p:txBody>
      </p:sp>
      <p:pic>
        <p:nvPicPr>
          <p:cNvPr id="21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184752" y="2072945"/>
            <a:ext cx="2238818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Строительство и архитектура</a:t>
            </a:r>
            <a:endParaRPr lang="ru-RU" sz="1300" dirty="0"/>
          </a:p>
        </p:txBody>
      </p:sp>
      <p:sp>
        <p:nvSpPr>
          <p:cNvPr id="23" name="TextBox 22"/>
          <p:cNvSpPr txBox="1"/>
          <p:nvPr/>
        </p:nvSpPr>
        <p:spPr>
          <a:xfrm>
            <a:off x="2044916" y="4413425"/>
            <a:ext cx="1367682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ru-RU" sz="1300" dirty="0" smtClean="0"/>
              <a:t>Прочие вопросы</a:t>
            </a:r>
            <a:endParaRPr lang="ru-RU" sz="1300" dirty="0"/>
          </a:p>
        </p:txBody>
      </p:sp>
      <p:sp>
        <p:nvSpPr>
          <p:cNvPr id="20" name="TextBox 19"/>
          <p:cNvSpPr txBox="1"/>
          <p:nvPr/>
        </p:nvSpPr>
        <p:spPr>
          <a:xfrm>
            <a:off x="1759683" y="3637238"/>
            <a:ext cx="1679645" cy="292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1300" dirty="0" smtClean="0"/>
              <a:t>Здравоохранение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46476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734" y="1850291"/>
            <a:ext cx="827873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	С </a:t>
            </a:r>
            <a:r>
              <a:rPr lang="ru-RU" sz="1600" dirty="0"/>
              <a:t>1 июля 2017 года вступил в силу Указ Президента </a:t>
            </a:r>
            <a:r>
              <a:rPr lang="ru-RU" sz="1600" dirty="0" smtClean="0"/>
              <a:t>РФ от </a:t>
            </a:r>
            <a:r>
              <a:rPr lang="ru-RU" sz="1600" dirty="0"/>
              <a:t>17.04.2017 </a:t>
            </a:r>
            <a:r>
              <a:rPr lang="ru-RU" sz="1600" dirty="0" smtClean="0"/>
              <a:t>года № </a:t>
            </a:r>
            <a:r>
              <a:rPr lang="ru-RU" sz="1600" dirty="0"/>
              <a:t>171 «О мониторинге и анализе результатов рассмотрения обращений граждан и организаций». В соответствии с этим </a:t>
            </a:r>
            <a:r>
              <a:rPr lang="ru-RU" sz="1600" dirty="0" smtClean="0"/>
              <a:t>Указом </a:t>
            </a:r>
            <a:r>
              <a:rPr lang="ru-RU" sz="1600" dirty="0"/>
              <a:t>информация о результатах рассмотрения обращений граждан ежемесячно предоставляется в администрацию </a:t>
            </a:r>
            <a:r>
              <a:rPr lang="ru-RU" sz="1600" dirty="0" smtClean="0"/>
              <a:t>Президента РФ. </a:t>
            </a:r>
            <a:r>
              <a:rPr lang="ru-RU" sz="1600" dirty="0"/>
              <a:t>Данную информацию </a:t>
            </a:r>
            <a:r>
              <a:rPr lang="ru-RU" sz="1600" dirty="0" smtClean="0"/>
              <a:t>регулярно и своевременно предоставляет администрация муниципального образования Щербиновский район, </a:t>
            </a:r>
            <a:r>
              <a:rPr lang="ru-RU" sz="1600" dirty="0"/>
              <a:t>в том числе и сельские </a:t>
            </a:r>
            <a:r>
              <a:rPr lang="ru-RU" sz="1600" dirty="0" smtClean="0"/>
              <a:t>поселения Щербиновского района. 	Исполнение Указа сельскими поселениями Щербиновского района тщательно </a:t>
            </a:r>
            <a:r>
              <a:rPr lang="ru-RU" sz="1600" dirty="0" err="1" smtClean="0"/>
              <a:t>мониторится</a:t>
            </a:r>
            <a:r>
              <a:rPr lang="ru-RU" sz="1600" dirty="0" smtClean="0"/>
              <a:t> сектором по работе с обращениями граждан отдела муниципальной службы, кадровой политики и делопроизводства администрации муниципального образования Щербиновский район в целях недопущения нарушения Указа Президента РФ. </a:t>
            </a:r>
            <a:r>
              <a:rPr lang="ru-RU" sz="1600" dirty="0"/>
              <a:t>В </a:t>
            </a:r>
            <a:r>
              <a:rPr lang="ru-RU" sz="1600" dirty="0" smtClean="0"/>
              <a:t>первом полугодии 20</a:t>
            </a:r>
            <a:r>
              <a:rPr lang="en-US" sz="1600" dirty="0" smtClean="0"/>
              <a:t>2</a:t>
            </a:r>
            <a:r>
              <a:rPr lang="ru-RU" sz="1600" dirty="0"/>
              <a:t>3</a:t>
            </a:r>
            <a:r>
              <a:rPr lang="ru-RU" sz="1600" dirty="0" smtClean="0"/>
              <a:t> года, </a:t>
            </a:r>
            <a:r>
              <a:rPr lang="ru-RU" sz="1600" dirty="0"/>
              <a:t>равно как и в </a:t>
            </a:r>
            <a:r>
              <a:rPr lang="ru-RU" sz="1600" dirty="0" smtClean="0"/>
              <a:t>предыдущие годы, </a:t>
            </a:r>
            <a:r>
              <a:rPr lang="ru-RU" sz="1600" dirty="0"/>
              <a:t>нарушений исполнения требований данного Указа в органах местного </a:t>
            </a:r>
            <a:r>
              <a:rPr lang="ru-RU" sz="1600" dirty="0" smtClean="0"/>
              <a:t>самоуправления муниципального образования Щербиновский район </a:t>
            </a:r>
            <a:r>
              <a:rPr lang="ru-RU" sz="1600" dirty="0"/>
              <a:t>не имеется.</a:t>
            </a:r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пр\ГЕ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0"/>
            <a:ext cx="1477964" cy="145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61634" y="1287800"/>
            <a:ext cx="3337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Указ Президента РФ</a:t>
            </a:r>
          </a:p>
          <a:p>
            <a:r>
              <a:rPr lang="ru-RU" sz="2000" b="1" dirty="0"/>
              <a:t>о</a:t>
            </a:r>
            <a:r>
              <a:rPr lang="ru-RU" sz="2000" b="1" dirty="0" smtClean="0"/>
              <a:t>т 17.04.2017 года № 171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60271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7836" y="-30901"/>
            <a:ext cx="8229600" cy="85725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Работа прямой линии администрации муниципального образования Щербиновский район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859782"/>
            <a:ext cx="8640960" cy="244827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2900" dirty="0" smtClean="0"/>
              <a:t>	Для </a:t>
            </a:r>
            <a:r>
              <a:rPr lang="ru-RU" sz="2900" dirty="0"/>
              <a:t>улучшения связи с населением, повышения открытости власти и оперативного реагирования на возникающие проблемы граждан с </a:t>
            </a:r>
            <a:r>
              <a:rPr lang="ru-RU" sz="2900" dirty="0" smtClean="0"/>
              <a:t>2020 </a:t>
            </a:r>
            <a:r>
              <a:rPr lang="ru-RU" sz="2900" dirty="0"/>
              <a:t>года в администрации муниципального образования Щербиновский район организована «Прямая линия» с главой муниципального образования Щербиновский район и его заместителями, где граждане могут напрямую задать свои вопросы, и озвучить возникшие проблемы. «Прямая линия» работает еженедельно по понедельникам с </a:t>
            </a:r>
            <a:r>
              <a:rPr lang="ru-RU" sz="2900" dirty="0" smtClean="0"/>
              <a:t>17.00 </a:t>
            </a:r>
            <a:r>
              <a:rPr lang="ru-RU" sz="2900" dirty="0"/>
              <a:t>до </a:t>
            </a:r>
            <a:r>
              <a:rPr lang="ru-RU" sz="2900" dirty="0" smtClean="0"/>
              <a:t>18.00 </a:t>
            </a:r>
            <a:r>
              <a:rPr lang="ru-RU" sz="2900" dirty="0"/>
              <a:t>часов. Возможность общения с людьми, возможность диалога приносит позитивные изменения в эффективность работы органов местного самоуправления.</a:t>
            </a:r>
          </a:p>
          <a:p>
            <a:pPr marL="0" indent="0" algn="just">
              <a:buNone/>
            </a:pPr>
            <a:r>
              <a:rPr lang="ru-RU" sz="2900" dirty="0" smtClean="0"/>
              <a:t>	В первом полугодии 2023 года на «Прямую </a:t>
            </a:r>
            <a:r>
              <a:rPr lang="ru-RU" sz="2900" dirty="0"/>
              <a:t>линии» в администрацию муниципального образования Щербиновский район поступило 9</a:t>
            </a:r>
            <a:r>
              <a:rPr lang="ru-RU" sz="2900" dirty="0" smtClean="0"/>
              <a:t> звонков, </a:t>
            </a:r>
            <a:r>
              <a:rPr lang="ru-RU" sz="2900" dirty="0"/>
              <a:t>из </a:t>
            </a:r>
            <a:r>
              <a:rPr lang="ru-RU" sz="2900" dirty="0" smtClean="0"/>
              <a:t>которых </a:t>
            </a:r>
            <a:r>
              <a:rPr lang="ru-RU" sz="2900" dirty="0"/>
              <a:t>по </a:t>
            </a:r>
            <a:r>
              <a:rPr lang="ru-RU" sz="2900" dirty="0" smtClean="0"/>
              <a:t>3 вопросам приняты соответствующие меры</a:t>
            </a:r>
            <a:r>
              <a:rPr lang="ru-RU" sz="2900" dirty="0"/>
              <a:t>.</a:t>
            </a:r>
            <a:endParaRPr lang="ru-RU" dirty="0"/>
          </a:p>
        </p:txBody>
      </p:sp>
      <p:pic>
        <p:nvPicPr>
          <p:cNvPr id="4" name="Picture 2" descr="https://xn--80abwknetbhcb9c1ch.xn--p1ai/wp-content/uploads/2019/04/20a8089e80b19c08da2936a5ded38e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909" y="698035"/>
            <a:ext cx="4680520" cy="206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7" y="0"/>
            <a:ext cx="1172862" cy="138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887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6337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6" y="1168400"/>
            <a:ext cx="9096375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050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Desktop\пр\380bbf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66" y="1193172"/>
            <a:ext cx="4032448" cy="296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D:\Desktop\пр\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531" y="-120791"/>
            <a:ext cx="934947" cy="127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tarscherb.ru/2019/Glavnaya/Ikonkl/administracija-te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33634"/>
            <a:ext cx="905035" cy="83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ерб ст.Старощербиновская и геральдика Щербиновского района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917" y="685581"/>
            <a:ext cx="756817" cy="94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dmscherb.ru/wp-content/uploads/2018/08/Gerb_b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508" y="1563638"/>
            <a:ext cx="741460" cy="9302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4.depositphotos.com/6962450/23182/i/950/depositphotos_231823458-stock-photo-coat-arms-yeysko-fortification-villa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86309"/>
            <a:ext cx="754866" cy="90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www.bankgorodov.ru/public/photos/coa/31396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7858"/>
            <a:ext cx="758806" cy="94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cdn.turkaramamotoru.com/ru/flag-sherbinovskogo-rajona-390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391" y="3147814"/>
            <a:ext cx="742577" cy="912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bogislavyan.ru/wp-content/uploads/2017/03/1-shherbinovskiy-SHabelskogo-s-p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027368"/>
            <a:ext cx="813481" cy="103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admekaterinovka.ucoz.ru/gerb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58" y="3939902"/>
            <a:ext cx="820325" cy="102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49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39259"/>
            <a:ext cx="8083402" cy="4620237"/>
          </a:xfrm>
        </p:spPr>
        <p:txBody>
          <a:bodyPr>
            <a:noAutofit/>
          </a:bodyPr>
          <a:lstStyle/>
          <a:p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450" dirty="0" smtClean="0"/>
              <a:t>Администрацией </a:t>
            </a:r>
            <a:r>
              <a:rPr lang="ru-RU" sz="1450" dirty="0"/>
              <a:t>муниципального образования Щербиновский район работа с предложениями, заявлениями, жалобами граждан ведется в соответствии с Конституцией Российской Федерации, Федеральным законом от 2 мая 2006 года № 59-ФЗ «О порядке рассмотрения обращений граждан Российской Федерации», Законом Краснодарского края от 28 июня 2007 года № 1270-КЗ «О дополнительных гарантиях реализации права граждан на обращения в Краснодарском крае», инструкцией о порядке рассмотрения обращений граждан в администрации  муниципального образования Щербиновский район от 14 июля 2022 года № 491 и Сборником методических рекомендаций и документов, утвержденным Администрацией Президента Российской Федерации от 27 марта 2014 № А1- 1505, а так же </a:t>
            </a:r>
            <a:r>
              <a:rPr lang="ru-RU" sz="1450" dirty="0" smtClean="0"/>
              <a:t>ведется </a:t>
            </a:r>
            <a:r>
              <a:rPr lang="ru-RU" sz="1450" dirty="0"/>
              <a:t>работа по реализации положения Указа Президента Российской Федерации от 17 апреля 2017 года № 171 «О мониторинге и анализе результатов рассмотрения обращений граждан и организаций».</a:t>
            </a:r>
            <a:br>
              <a:rPr lang="ru-RU" sz="1450" dirty="0"/>
            </a:br>
            <a:r>
              <a:rPr lang="ru-RU" sz="1450" dirty="0"/>
              <a:t>Администрация муниципального образования Щербиновский район  обеспечивает права граждан, реализуя их через проведение личных приемов граждан главой муниципального образования Щербиновский район и его заместителями, в том числе и выездных, организацию встреч с трудовыми коллективами и жителями сельских поселений Щербиновского района, посредством Интернет-ресурса (обращения на официальный сайт, на электронную почту), посредством телефона «горячей линии», через средства массовой информации.</a:t>
            </a:r>
            <a:br>
              <a:rPr lang="ru-RU" sz="1450" dirty="0"/>
            </a:br>
            <a:endParaRPr lang="ru-RU" sz="1450" dirty="0"/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26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пр\Screenshot_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72" y="759356"/>
            <a:ext cx="1872208" cy="195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2843808" y="572872"/>
            <a:ext cx="2736304" cy="2694655"/>
            <a:chOff x="2915816" y="987574"/>
            <a:chExt cx="1945779" cy="2031525"/>
          </a:xfrm>
        </p:grpSpPr>
        <p:pic>
          <p:nvPicPr>
            <p:cNvPr id="2052" name="Picture 4" descr="D:\Desktop\пр\Screenshot_2-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987574"/>
              <a:ext cx="1945779" cy="2031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615483" y="2181366"/>
              <a:ext cx="546444" cy="394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bg1"/>
                  </a:solidFill>
                </a:rPr>
                <a:t>404</a:t>
              </a:r>
            </a:p>
          </p:txBody>
        </p:sp>
      </p:grpSp>
      <p:pic>
        <p:nvPicPr>
          <p:cNvPr id="2053" name="Picture 5" descr="D:\Desktop\пр\Screenshot_3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738" y="3404197"/>
            <a:ext cx="1728192" cy="180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Desktop\пр\Screenshot_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999" y="2941328"/>
            <a:ext cx="1510061" cy="157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Desktop\пр\Screenshot_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875" y="891736"/>
            <a:ext cx="1942015" cy="202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Desktop\пр\Screenshot_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386" y="2961865"/>
            <a:ext cx="1544613" cy="161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Desktop\пр\Screenshot_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4" y="3151412"/>
            <a:ext cx="2016224" cy="210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4502" y="1507116"/>
            <a:ext cx="14701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500" dirty="0" smtClean="0">
                <a:solidFill>
                  <a:schemeClr val="bg1"/>
                </a:solidFill>
              </a:rPr>
              <a:t>Приём граждан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88987" y="1806429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9</a:t>
            </a:r>
            <a:r>
              <a:rPr lang="ru-RU" sz="2400" b="1" dirty="0" smtClean="0">
                <a:solidFill>
                  <a:schemeClr val="bg1"/>
                </a:solidFill>
              </a:rPr>
              <a:t>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5683" y="3902120"/>
            <a:ext cx="1128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Выездные 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приёмы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7778" y="4443671"/>
            <a:ext cx="54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3</a:t>
            </a:r>
            <a:r>
              <a:rPr lang="ru-RU" sz="2400" b="1" dirty="0" smtClean="0">
                <a:solidFill>
                  <a:schemeClr val="bg1"/>
                </a:solidFill>
              </a:rPr>
              <a:t>8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0169" y="4137094"/>
            <a:ext cx="14353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Горячая линия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28206" y="4412707"/>
            <a:ext cx="551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59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45639" y="1668698"/>
            <a:ext cx="1305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Письменные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47021" y="2002755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197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14684" y="3506595"/>
            <a:ext cx="1156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Виртуальная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приёмная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81785" y="3950645"/>
            <a:ext cx="477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14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82006" y="3521815"/>
            <a:ext cx="9793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Иные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источники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82133" y="3915983"/>
            <a:ext cx="579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183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42000" y="-92546"/>
            <a:ext cx="53807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ОСНОВНЫЕ ИСТОЧНИКИ</a:t>
            </a:r>
          </a:p>
          <a:p>
            <a:pPr algn="ctr"/>
            <a:r>
              <a:rPr lang="ru-RU" dirty="0" smtClean="0"/>
              <a:t>поступления обращений граждан в администрацию </a:t>
            </a:r>
          </a:p>
          <a:p>
            <a:pPr algn="ctr"/>
            <a:r>
              <a:rPr lang="ru-RU" dirty="0" smtClean="0"/>
              <a:t>муниципального образования Щербиновский район</a:t>
            </a:r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248148" y="1758378"/>
            <a:ext cx="667668" cy="146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1240036" y="2628950"/>
            <a:ext cx="0" cy="61401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 flipV="1">
            <a:off x="4788024" y="3032187"/>
            <a:ext cx="356786" cy="4756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444018" y="1780728"/>
            <a:ext cx="128595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6863444" y="2674640"/>
            <a:ext cx="259260" cy="38054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8059252" y="2726420"/>
            <a:ext cx="291552" cy="34938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33" name="Picture 5" descr="D:\Desktop\пр\Screenshot_3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680" y="3426821"/>
            <a:ext cx="1728192" cy="180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единительная линия 34"/>
          <p:cNvCxnSpPr/>
          <p:nvPr/>
        </p:nvCxnSpPr>
        <p:spPr>
          <a:xfrm flipV="1">
            <a:off x="3275856" y="3032186"/>
            <a:ext cx="360040" cy="47566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471056" y="4123886"/>
            <a:ext cx="1417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Устный прием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915816" y="4441090"/>
            <a:ext cx="551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56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7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:\Desktop\пр\Screenshot_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123" y="2174758"/>
            <a:ext cx="2258989" cy="237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386596" y="1243711"/>
            <a:ext cx="3312368" cy="1197253"/>
          </a:xfrm>
          <a:prstGeom prst="wedgeRoundRectCallout">
            <a:avLst>
              <a:gd name="adj1" fmla="val -45780"/>
              <a:gd name="adj2" fmla="val 124818"/>
              <a:gd name="adj3" fmla="val 16667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3" descr="D:\Desktop\пр\12121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465" y="1168885"/>
            <a:ext cx="720080" cy="89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41862" y="1336043"/>
            <a:ext cx="28135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Из них через администрацию </a:t>
            </a:r>
          </a:p>
          <a:p>
            <a:pPr algn="ctr"/>
            <a:r>
              <a:rPr lang="ru-RU" sz="1600" dirty="0" smtClean="0"/>
              <a:t>Краснодарского края</a:t>
            </a:r>
          </a:p>
          <a:p>
            <a:pPr algn="ctr"/>
            <a:r>
              <a:rPr lang="ru-RU" sz="2000" b="1" dirty="0" smtClean="0"/>
              <a:t>95</a:t>
            </a:r>
          </a:p>
          <a:p>
            <a:pPr algn="ctr"/>
            <a:endParaRPr lang="ru-RU" sz="2000" b="1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79512" y="1243711"/>
            <a:ext cx="3096344" cy="1366816"/>
          </a:xfrm>
          <a:prstGeom prst="wedgeRoundRectCallout">
            <a:avLst>
              <a:gd name="adj1" fmla="val 52162"/>
              <a:gd name="adj2" fmla="val 103877"/>
              <a:gd name="adj3" fmla="val 16667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98035" y="3072369"/>
            <a:ext cx="1305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Письменные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обращения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9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10414" y="3587152"/>
            <a:ext cx="68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197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883" y="1243711"/>
            <a:ext cx="24749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Из них </a:t>
            </a:r>
            <a:r>
              <a:rPr lang="ru-RU" sz="1600" dirty="0"/>
              <a:t>из Управления </a:t>
            </a:r>
            <a:endParaRPr lang="ru-RU" sz="1600" dirty="0" smtClean="0"/>
          </a:p>
          <a:p>
            <a:pPr algn="ctr"/>
            <a:r>
              <a:rPr lang="ru-RU" sz="1600" dirty="0" smtClean="0"/>
              <a:t>Президента </a:t>
            </a:r>
            <a:r>
              <a:rPr lang="ru-RU" sz="1600" dirty="0"/>
              <a:t>РФ по работе </a:t>
            </a:r>
            <a:endParaRPr lang="ru-RU" sz="1600" dirty="0" smtClean="0"/>
          </a:p>
          <a:p>
            <a:pPr algn="ctr"/>
            <a:r>
              <a:rPr lang="ru-RU" sz="1600" dirty="0" smtClean="0"/>
              <a:t>с обращениями </a:t>
            </a:r>
            <a:r>
              <a:rPr lang="ru-RU" sz="1600" dirty="0"/>
              <a:t>граждан </a:t>
            </a:r>
            <a:endParaRPr lang="ru-RU" sz="1600" dirty="0" smtClean="0"/>
          </a:p>
          <a:p>
            <a:pPr algn="ctr"/>
            <a:r>
              <a:rPr lang="ru-RU" sz="1600" dirty="0" smtClean="0"/>
              <a:t>и </a:t>
            </a:r>
            <a:r>
              <a:rPr lang="ru-RU" sz="1600" dirty="0"/>
              <a:t>организаций</a:t>
            </a:r>
            <a:endParaRPr lang="ru-RU" sz="1600" dirty="0" smtClean="0"/>
          </a:p>
          <a:p>
            <a:pPr algn="ctr"/>
            <a:r>
              <a:rPr lang="ru-RU" sz="2000" b="1" dirty="0" smtClean="0"/>
              <a:t>35</a:t>
            </a:r>
            <a:endParaRPr lang="ru-RU" sz="2000" b="1" dirty="0"/>
          </a:p>
        </p:txBody>
      </p:sp>
      <p:pic>
        <p:nvPicPr>
          <p:cNvPr id="12" name="Picture 2" descr="D:\Desktop\пр\ГЕР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53" y="1243711"/>
            <a:ext cx="829962" cy="81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3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95486"/>
            <a:ext cx="5976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Сравнительная динамика поступления письменных обращений в администрацию муниципального образования Щербиновский район </a:t>
            </a:r>
            <a:r>
              <a:rPr lang="ru-RU" sz="1600" b="1" dirty="0" smtClean="0"/>
              <a:t>в первом полугодии 2023 года.</a:t>
            </a:r>
            <a:endParaRPr lang="ru-RU" sz="16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795649197"/>
              </p:ext>
            </p:extLst>
          </p:nvPr>
        </p:nvGraphicFramePr>
        <p:xfrm>
          <a:off x="1619672" y="1131590"/>
          <a:ext cx="676875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029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7494"/>
            <a:ext cx="8229600" cy="857250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Принято граждан на личных приемах главой муниципального образования Щербиновский район и его заместителями в первых двух кварталах в 2023 года </a:t>
            </a:r>
            <a:endParaRPr lang="ru-RU" sz="2200" dirty="0"/>
          </a:p>
        </p:txBody>
      </p:sp>
      <p:graphicFrame>
        <p:nvGraphicFramePr>
          <p:cNvPr id="5" name="Объект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4383291"/>
              </p:ext>
            </p:extLst>
          </p:nvPr>
        </p:nvGraphicFramePr>
        <p:xfrm>
          <a:off x="0" y="1461393"/>
          <a:ext cx="8927990" cy="3682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8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3478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Принято граждан в администрации муниципального образования Щербиновский район руководством в первом полугодии 2023 года</a:t>
            </a:r>
            <a:endParaRPr lang="ru-RU" sz="22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4062770"/>
              </p:ext>
            </p:extLst>
          </p:nvPr>
        </p:nvGraphicFramePr>
        <p:xfrm>
          <a:off x="395536" y="149163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9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425" y="2211710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/>
              <a:t>Информация о приемах граждан, примеры работы администрации муниципального образования Щербиновский район с обращениями граждан, с населением публикуется в местной районной газете «Щербиновский курьер», на официальном сайте администрации муниципального образования Щербиновский район </a:t>
            </a:r>
            <a:r>
              <a:rPr lang="en-US" u="sng" dirty="0">
                <a:hlinkClick r:id="rId2"/>
              </a:rPr>
              <a:t>www</a:t>
            </a:r>
            <a:r>
              <a:rPr lang="ru-RU" u="sng" dirty="0">
                <a:hlinkClick r:id="rId2"/>
              </a:rPr>
              <a:t>.staradm.ru</a:t>
            </a:r>
            <a:r>
              <a:rPr lang="ru-RU" dirty="0"/>
              <a:t>, в социальных сетях: одноклассники в группе «Администрация Щербиновского района», </a:t>
            </a:r>
            <a:r>
              <a:rPr lang="en-US" dirty="0" err="1"/>
              <a:t>facebook</a:t>
            </a:r>
            <a:r>
              <a:rPr lang="ru-RU" dirty="0"/>
              <a:t>, </a:t>
            </a:r>
            <a:r>
              <a:rPr lang="ru-RU" dirty="0" err="1"/>
              <a:t>Вконтакте</a:t>
            </a:r>
            <a:r>
              <a:rPr lang="ru-RU" dirty="0"/>
              <a:t> а так же </a:t>
            </a:r>
            <a:r>
              <a:rPr lang="ru-RU" dirty="0" smtClean="0"/>
              <a:t>на </a:t>
            </a:r>
            <a:r>
              <a:rPr lang="ru-RU" dirty="0"/>
              <a:t>официальном </a:t>
            </a:r>
            <a:r>
              <a:rPr lang="en-US" dirty="0" smtClean="0"/>
              <a:t>Telegram</a:t>
            </a:r>
            <a:r>
              <a:rPr lang="ru-RU" dirty="0" smtClean="0"/>
              <a:t> канале </a:t>
            </a:r>
            <a:r>
              <a:rPr lang="ru-RU" dirty="0"/>
              <a:t>администрации муниципального образования Щербиновский </a:t>
            </a:r>
            <a:r>
              <a:rPr lang="ru-RU" dirty="0" smtClean="0"/>
              <a:t>район, </a:t>
            </a:r>
            <a:r>
              <a:rPr lang="ru-RU" dirty="0"/>
              <a:t>где регулярно публикуется информация о деятельности администрации, и других значимых событиях района.</a:t>
            </a:r>
          </a:p>
        </p:txBody>
      </p:sp>
      <p:pic>
        <p:nvPicPr>
          <p:cNvPr id="3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s.123rf.com/450wm/yupiramos/yupiramos1706/yupiramos170636709/81133743-news-paper-news-icon-vector-illustration-design-isolated.jpg?ver=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3" t="-766" r="16935" b="11537"/>
          <a:stretch/>
        </p:blipFill>
        <p:spPr bwMode="auto">
          <a:xfrm>
            <a:off x="3779912" y="97089"/>
            <a:ext cx="1404000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19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966" y="420978"/>
            <a:ext cx="8229600" cy="857250"/>
          </a:xfrm>
        </p:spPr>
        <p:txBody>
          <a:bodyPr>
            <a:noAutofit/>
          </a:bodyPr>
          <a:lstStyle/>
          <a:p>
            <a:r>
              <a:rPr lang="ru-RU" sz="2000" b="1" dirty="0"/>
              <a:t>Обращения, полученные в </a:t>
            </a:r>
            <a:r>
              <a:rPr lang="ru-RU" sz="2000" b="1" dirty="0" smtClean="0"/>
              <a:t>ходе проведения </a:t>
            </a:r>
            <a:r>
              <a:rPr lang="ru-RU" sz="2000" b="1" dirty="0"/>
              <a:t>выездных приемов главой муниципального образования Щербиновский </a:t>
            </a:r>
            <a:r>
              <a:rPr lang="ru-RU" sz="2000" b="1" dirty="0" smtClean="0"/>
              <a:t>район </a:t>
            </a:r>
            <a:br>
              <a:rPr lang="ru-RU" sz="2000" b="1" dirty="0" smtClean="0"/>
            </a:br>
            <a:r>
              <a:rPr lang="ru-RU" sz="2000" b="1" dirty="0" smtClean="0"/>
              <a:t>в первом полугодии 20</a:t>
            </a:r>
            <a:r>
              <a:rPr lang="en-US" sz="2000" b="1" dirty="0" smtClean="0"/>
              <a:t>2</a:t>
            </a:r>
            <a:r>
              <a:rPr lang="ru-RU" sz="2000" b="1" dirty="0"/>
              <a:t>3</a:t>
            </a:r>
            <a:r>
              <a:rPr lang="ru-RU" sz="2000" b="1" dirty="0" smtClean="0"/>
              <a:t> года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435280" cy="403589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4" descr="D:\Desktop\Рабочие документы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"/>
            <a:ext cx="1083469" cy="127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3273821"/>
              </p:ext>
            </p:extLst>
          </p:nvPr>
        </p:nvGraphicFramePr>
        <p:xfrm>
          <a:off x="318168" y="1491630"/>
          <a:ext cx="850766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044398022"/>
              </p:ext>
            </p:extLst>
          </p:nvPr>
        </p:nvGraphicFramePr>
        <p:xfrm>
          <a:off x="683568" y="1248286"/>
          <a:ext cx="7776864" cy="3919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1255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4675</TotalTime>
  <Words>220</Words>
  <Application>Microsoft Office PowerPoint</Application>
  <PresentationFormat>Экран (16:9)</PresentationFormat>
  <Paragraphs>84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 Администрацией муниципального образования Щербиновский район работа с предложениями, заявлениями, жалобами граждан ведется в соответствии с Конституцией Российской Федерации, Федеральным законом от 2 мая 2006 года № 59-ФЗ «О порядке рассмотрения обращений граждан Российской Федерации», Законом Краснодарского края от 28 июня 2007 года № 1270-КЗ «О дополнительных гарантиях реализации права граждан на обращения в Краснодарском крае», инструкцией о порядке рассмотрения обращений граждан в администрации  муниципального образования Щербиновский район от 14 июля 2022 года № 491 и Сборником методических рекомендаций и документов, утвержденным Администрацией Президента Российской Федерации от 27 марта 2014 № А1- 1505, а так же ведется работа по реализации положения Указа Президента Российской Федерации от 17 апреля 2017 года № 171 «О мониторинге и анализе результатов рассмотрения обращений граждан и организаций». Администрация муниципального образования Щербиновский район  обеспечивает права граждан, реализуя их через проведение личных приемов граждан главой муниципального образования Щербиновский район и его заместителями, в том числе и выездных, организацию встреч с трудовыми коллективами и жителями сельских поселений Щербиновского района, посредством Интернет-ресурса (обращения на официальный сайт, на электронную почту), посредством телефона «горячей линии», через средства массовой информации. </vt:lpstr>
      <vt:lpstr>Презентация PowerPoint</vt:lpstr>
      <vt:lpstr>Презентация PowerPoint</vt:lpstr>
      <vt:lpstr>Презентация PowerPoint</vt:lpstr>
      <vt:lpstr>Принято граждан на личных приемах главой муниципального образования Щербиновский район и его заместителями в первых двух кварталах в 2023 года </vt:lpstr>
      <vt:lpstr>Принято граждан в администрации муниципального образования Щербиновский район руководством в первом полугодии 2023 года</vt:lpstr>
      <vt:lpstr>Презентация PowerPoint</vt:lpstr>
      <vt:lpstr>Обращения, полученные в ходе проведения выездных приемов главой муниципального образования Щербиновский район  в первом полугодии 2023 года</vt:lpstr>
      <vt:lpstr>Презентация PowerPoint</vt:lpstr>
      <vt:lpstr>Презентация PowerPoint</vt:lpstr>
      <vt:lpstr>Работа прямой линии администрации муниципального образования Щербиновский район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Шапарь</dc:creator>
  <cp:lastModifiedBy>Левшукова Татьяна</cp:lastModifiedBy>
  <cp:revision>154</cp:revision>
  <cp:lastPrinted>2020-01-14T13:42:11Z</cp:lastPrinted>
  <dcterms:created xsi:type="dcterms:W3CDTF">2019-11-13T11:10:21Z</dcterms:created>
  <dcterms:modified xsi:type="dcterms:W3CDTF">2023-07-12T10:39:00Z</dcterms:modified>
</cp:coreProperties>
</file>